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13" r:id="rId3"/>
    <p:sldId id="314" r:id="rId4"/>
    <p:sldId id="315" r:id="rId5"/>
    <p:sldId id="317" r:id="rId6"/>
    <p:sldId id="316" r:id="rId7"/>
    <p:sldId id="318" r:id="rId8"/>
    <p:sldId id="320" r:id="rId9"/>
    <p:sldId id="323" r:id="rId10"/>
    <p:sldId id="319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24" r:id="rId36"/>
    <p:sldId id="325" r:id="rId37"/>
    <p:sldId id="326" r:id="rId38"/>
    <p:sldId id="32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찬웅" initials="서" lastIdx="1" clrIdx="0">
    <p:extLst>
      <p:ext uri="{19B8F6BF-5375-455C-9EA6-DF929625EA0E}">
        <p15:presenceInfo xmlns:p15="http://schemas.microsoft.com/office/powerpoint/2012/main" userId="서찬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4545" autoAdjust="0"/>
  </p:normalViewPr>
  <p:slideViewPr>
    <p:cSldViewPr snapToGrid="0">
      <p:cViewPr varScale="1">
        <p:scale>
          <a:sx n="117" d="100"/>
          <a:sy n="117" d="100"/>
        </p:scale>
        <p:origin x="7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56EE2-26D5-4117-AFC8-778F830AC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B038C-CE0D-4BD8-895E-47EEFA4D4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E0A2F-88A9-46ED-861E-EC1A00E0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8D7E0-1EA6-4852-BAA9-6986AA2C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860BF6-1432-43F6-8699-4493CCE1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9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D23D5-B3D0-4087-90BF-0C6A9542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D7FEDC-43E6-490A-B801-CB83B4EE9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FD6F1-F82B-4BE7-B0B9-EA25B67B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C12DF-11A9-4E1D-8A40-3606E370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B586B-CC79-4358-A95D-901A6BEB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7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45828F-DE59-4B64-A991-42A487406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32AE62-3245-43EF-8C7D-A43DD3D75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E251E-4512-4D46-9D82-75B93BA0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0EFE78-CCDA-4FD1-B8D9-459D2411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C52B7-FC11-46D1-9D09-FD4BB82A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13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부제목 스타일 편집 </a:t>
            </a:r>
            <a:r>
              <a:rPr lang="en-US" altLang="ko-KR"/>
              <a:t>font size 24</a:t>
            </a:r>
            <a:endParaRPr lang="ko-KR" altLang="en-US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 스타일 편집 </a:t>
            </a:r>
            <a:r>
              <a:rPr lang="en-US" altLang="ko-KR"/>
              <a:t>font 16</a:t>
            </a:r>
            <a:endParaRPr lang="ko-KR" altLang="en-US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344550" y="904720"/>
            <a:ext cx="11653411" cy="5828871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중심문장 </a:t>
            </a:r>
            <a:r>
              <a:rPr lang="en-US" altLang="ko-KR"/>
              <a:t>font 18</a:t>
            </a:r>
            <a:endParaRPr lang="ko-KR" altLang="en-US"/>
          </a:p>
          <a:p>
            <a:pPr lvl="1"/>
            <a:r>
              <a:rPr lang="ko-KR" altLang="en-US"/>
              <a:t>둘째 수준 </a:t>
            </a:r>
            <a:r>
              <a:rPr lang="en-US" altLang="ko-KR"/>
              <a:t>font 15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A0F52-6186-4CDC-B41D-160D4B66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342CB-8DE7-41AA-BE0A-0F3C59F4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92E5E-57B9-4F92-9592-1ABFFA38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E34CB-7A08-4955-BB9E-79ECC499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544D0-7E83-4AEE-9B04-2FEE5F68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0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8FF8A-6A73-4B07-955E-81C94E1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3E3CB3-A7DB-44F1-8A80-F02899CF6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39ECA-B83F-457F-9EE0-1363670C9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C5EFC-1C72-4CD5-9183-ACF498C6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7DFDB-014F-4B5F-AD9E-A98F90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5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01436-BCF8-4AFA-8D86-B68C4FE6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BF70A-AA2B-44C0-84C6-9F032CF65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1513F0-8A48-4B19-9783-DF61B8612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8B376-31D5-4DFB-BBAD-2887D38E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39BF49-E610-48C4-9B63-A96D21D5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F3F2-FF07-499B-ADBB-DEAD5B82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05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E75CC-D177-441F-9ADB-774E793B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BD11C1-26F4-433B-A13F-954DF79C0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6F2D6B-61B2-4E6D-AA31-5F476B28B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ACC0AC-3066-4AC1-8F79-1ADEF973C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647FB-D0D0-4318-BA6E-95C963A04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DECD6D-3724-4BD9-826B-F55B4110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84A659-7A7C-4E15-B39A-F19C2139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424A02-A588-4304-B0B2-3543B250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9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C05C9-6D76-47C1-AE89-83AE44F1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9DC5A-39E9-4BF5-9211-5AAB39B6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3B50C9-8A32-4C8E-A5A3-B648DDD2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1152D-6010-42F5-9190-133AD687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4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5FA44C-2644-4BFE-80D3-CBDAD782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34E689-4C44-4AA9-818D-139F9104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C6BA4-994F-4DB2-BEAA-0E7C3A74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8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DA42A-CF7C-4B48-87EC-4A79B3E4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E4C1F-CF2A-4F5E-B11A-D1889EB9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FF7893-FBAF-4FF9-B72D-1CBE5C85F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7E1AA1-320D-49D0-9136-BFE52FA2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CEF7B-2A84-46C3-8EEB-620DE1C9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49FDE-B4B4-4AC9-A470-E4DB8431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7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3B1D4-E91F-4472-95F8-C9DBFE56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5CCC49-02F6-4238-8589-FF9D7FB89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09391-2C19-4486-9867-4871AF659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7E3818-638A-49CB-8155-C820B6A7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462290-BC47-463F-BBE4-727211F8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B35C86-6E62-422E-8217-E86E5D05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8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CBFF54-EC33-4CE9-83C8-A2F1575A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23FFF4-9FB3-4E13-A992-862E2D31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E1A98-8897-484E-A73A-E8691EC35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CFAE0-AC7B-4FDB-B84D-D0A3272FEB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024708-EF76-4897-8F15-3746FEE13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EBFAD-2E3E-4182-B56A-688CAEAAB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1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0DCCD6B-585F-4234-BFB1-EAF3D735A9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강화학습 </a:t>
            </a:r>
            <a:br>
              <a:rPr lang="en-US" altLang="ko-KR"/>
            </a:br>
            <a:r>
              <a:rPr lang="en-US" altLang="ko-KR" sz="1800"/>
              <a:t>-</a:t>
            </a:r>
            <a:r>
              <a:rPr lang="ko-KR" altLang="en-US" sz="1800"/>
              <a:t>출처 </a:t>
            </a:r>
            <a:r>
              <a:rPr lang="en-US" altLang="ko-KR" sz="1800"/>
              <a:t>: </a:t>
            </a:r>
            <a:r>
              <a:rPr lang="ko-KR" altLang="en-US" sz="1800"/>
              <a:t>엑셀로 배우는 초입문 </a:t>
            </a:r>
            <a:r>
              <a:rPr lang="en-US" altLang="ko-KR" sz="1800"/>
              <a:t>- </a:t>
            </a:r>
            <a:r>
              <a:rPr lang="ko-KR" altLang="en-US" sz="1800"/>
              <a:t>순환 신경망 강화학습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54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7085A-4BCC-471B-B214-6FD0531D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마르코프 특성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5BEC99-FCAC-479E-8D4D-E621C3DBAA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BB7251D-8A42-4BC7-91F9-91D000B75FD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마르코프의</a:t>
                </a:r>
                <a:r>
                  <a:rPr lang="ko-KR" altLang="en-US" dirty="0"/>
                  <a:t> 특성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r>
                  <a:rPr lang="ko-KR" altLang="en-US" dirty="0"/>
                  <a:t>현재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dirty="0"/>
                  <a:t> 알고 있으면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미래 상태를 추론할 수 있음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미래의 상태는 과거와 상관없이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현재의 상태만으로 결정 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BB7251D-8A42-4BC7-91F9-91D000B75F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DC473B9-F02A-4BDF-96F3-62BC8908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2" y="1334410"/>
            <a:ext cx="7028262" cy="801268"/>
          </a:xfrm>
          <a:prstGeom prst="rect">
            <a:avLst/>
          </a:prstGeom>
        </p:spPr>
      </p:pic>
      <p:pic>
        <p:nvPicPr>
          <p:cNvPr id="2050" name="Picture 2" descr="이01 i|우기 MDP &#10;노는 상대 &#10;“0 : 자장가를 불러중 &#10;마 : 같이 놀아중 &#10;R=-l R”十1 &#10;㉭F㉧들㉬F㉧ &#10;I 그림 2-9 1 이이 재우기 MDP ">
            <a:extLst>
              <a:ext uri="{FF2B5EF4-FFF2-40B4-BE49-F238E27FC236}">
                <a16:creationId xmlns:a16="http://schemas.microsoft.com/office/drawing/2014/main" id="{79B9C8A4-8516-4A0E-936F-8D6059A55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152" y="3148054"/>
            <a:ext cx="4953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17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101E7-D9C5-4CDB-A987-EC31CEB6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학습의 사고방식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CBEED2-BD38-4C00-B3E4-565A6DFEF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BF974-D597-4319-A9BC-623CB980B7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DQN(</a:t>
            </a:r>
            <a:r>
              <a:rPr lang="ko-KR" altLang="en-US" dirty="0"/>
              <a:t>심층 </a:t>
            </a:r>
            <a:r>
              <a:rPr lang="en-US" altLang="ko-KR" dirty="0"/>
              <a:t>Q-</a:t>
            </a:r>
            <a:r>
              <a:rPr lang="ko-KR" altLang="en-US" dirty="0"/>
              <a:t>네트워크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Q</a:t>
            </a:r>
            <a:r>
              <a:rPr lang="ko-KR" altLang="en-US" dirty="0"/>
              <a:t>는 </a:t>
            </a:r>
            <a:r>
              <a:rPr lang="en-US" altLang="ko-KR" dirty="0"/>
              <a:t>'Q-</a:t>
            </a:r>
            <a:r>
              <a:rPr lang="ko-KR" altLang="en-US" dirty="0"/>
              <a:t>학습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Q</a:t>
            </a:r>
          </a:p>
          <a:p>
            <a:r>
              <a:rPr lang="en-US" altLang="ko-KR" dirty="0"/>
              <a:t>Q</a:t>
            </a:r>
            <a:r>
              <a:rPr lang="ko-KR" altLang="en-US" dirty="0"/>
              <a:t>학습이란 강화학습에 포함된 기계학습 기법 </a:t>
            </a:r>
            <a:endParaRPr lang="en-US" altLang="ko-KR" dirty="0"/>
          </a:p>
          <a:p>
            <a:r>
              <a:rPr lang="ko-KR" altLang="en-US" dirty="0"/>
              <a:t>강화학습</a:t>
            </a:r>
            <a:endParaRPr lang="en-US" altLang="ko-KR" dirty="0"/>
          </a:p>
          <a:p>
            <a:pPr lvl="1"/>
            <a:r>
              <a:rPr lang="ko-KR" altLang="en-US" dirty="0"/>
              <a:t>자전거 타기를 예를 들면 자전거를 타는 방식을 배울 때 우리는 넘어지고 다시 일어나고 하는 일을 반복하면서 실제 훈련에 의해 능력을 </a:t>
            </a:r>
            <a:r>
              <a:rPr lang="ko-KR" altLang="en-US" dirty="0" err="1"/>
              <a:t>키워나가는</a:t>
            </a:r>
            <a:r>
              <a:rPr lang="ko-KR" altLang="en-US" dirty="0"/>
              <a:t> 것 </a:t>
            </a:r>
            <a:endParaRPr lang="en-US" altLang="ko-KR" dirty="0"/>
          </a:p>
          <a:p>
            <a:pPr lvl="1"/>
            <a:r>
              <a:rPr lang="ko-KR" altLang="en-US" dirty="0"/>
              <a:t>자신의 행동에서 상태를 파악하고</a:t>
            </a:r>
            <a:r>
              <a:rPr lang="en-US" altLang="ko-KR" dirty="0"/>
              <a:t>, </a:t>
            </a:r>
            <a:r>
              <a:rPr lang="ko-KR" altLang="en-US" dirty="0"/>
              <a:t>오래 잘 타게 되면 즐겁다는 보상을 획득</a:t>
            </a:r>
            <a:endParaRPr lang="en-US" altLang="ko-KR" dirty="0"/>
          </a:p>
          <a:p>
            <a:pPr lvl="2"/>
            <a:r>
              <a:rPr lang="ko-KR" altLang="en-US" dirty="0"/>
              <a:t>이 과정의 반복을 통해 자전거를 타게 되는 것 </a:t>
            </a:r>
            <a:endParaRPr lang="en-US" altLang="ko-KR" dirty="0"/>
          </a:p>
          <a:p>
            <a:pPr lvl="1"/>
            <a:r>
              <a:rPr lang="ko-KR" altLang="en-US" dirty="0"/>
              <a:t>강화학습은 이와 동일한 학습법을 컴퓨터로 구현하는 것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행동과 보상을 조합해 기계 스스로 </a:t>
            </a:r>
            <a:r>
              <a:rPr lang="ko-KR" altLang="en-US" dirty="0" err="1">
                <a:solidFill>
                  <a:srgbClr val="FF0000"/>
                </a:solidFill>
              </a:rPr>
              <a:t>배워나가는</a:t>
            </a:r>
            <a:r>
              <a:rPr lang="ko-KR" altLang="en-US" dirty="0">
                <a:solidFill>
                  <a:srgbClr val="FF0000"/>
                </a:solidFill>
              </a:rPr>
              <a:t> 것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Q</a:t>
            </a:r>
            <a:r>
              <a:rPr lang="ko-KR" altLang="en-US" dirty="0">
                <a:solidFill>
                  <a:schemeClr val="tx1"/>
                </a:solidFill>
              </a:rPr>
              <a:t>학습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강화학습의 다양한 </a:t>
            </a:r>
            <a:r>
              <a:rPr lang="ko-KR" altLang="en-US" dirty="0" err="1">
                <a:solidFill>
                  <a:schemeClr val="tx1"/>
                </a:solidFill>
              </a:rPr>
              <a:t>방법중에서</a:t>
            </a:r>
            <a:r>
              <a:rPr lang="ko-KR" altLang="en-US" dirty="0">
                <a:solidFill>
                  <a:schemeClr val="tx1"/>
                </a:solidFill>
              </a:rPr>
              <a:t> 가장 유명한 것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3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B6C82-F429-444D-866B-300438F1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학습에 대한 이해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FF5106-C1D0-46A8-8217-47B59111D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71E18-CC13-4D0E-8E0E-0496E1228E6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을 개미의 행동으로 단순화하여 이해하여 강화학습의 원리를 학습하는 것이 첫번째 목표</a:t>
            </a:r>
            <a:endParaRPr lang="en-US" altLang="ko-KR" dirty="0"/>
          </a:p>
          <a:p>
            <a:r>
              <a:rPr lang="ko-KR" altLang="en-US" dirty="0"/>
              <a:t>개미의 행동을 단순화하여 이해하기 </a:t>
            </a:r>
            <a:endParaRPr lang="en-US" altLang="ko-KR" dirty="0"/>
          </a:p>
          <a:p>
            <a:pPr lvl="1"/>
            <a:r>
              <a:rPr lang="ko-KR" altLang="en-US" dirty="0"/>
              <a:t>실제 개미 행동은 복잡하나</a:t>
            </a:r>
            <a:r>
              <a:rPr lang="en-US" altLang="ko-KR" dirty="0"/>
              <a:t>, </a:t>
            </a:r>
            <a:r>
              <a:rPr lang="ko-KR" altLang="en-US" dirty="0"/>
              <a:t>개미의 행동을 </a:t>
            </a:r>
            <a:r>
              <a:rPr lang="ko-KR" altLang="en-US" dirty="0" err="1"/>
              <a:t>간략화한</a:t>
            </a:r>
            <a:r>
              <a:rPr lang="ko-KR" altLang="en-US" dirty="0"/>
              <a:t> 모델이라는 전제</a:t>
            </a:r>
            <a:endParaRPr lang="en-US" altLang="ko-KR" dirty="0"/>
          </a:p>
          <a:p>
            <a:r>
              <a:rPr lang="ko-KR" altLang="en-US" dirty="0"/>
              <a:t>먹이를 찾으러 개미집에서 나온 개미가 우연히 커다란 케이크에 도달하는 과정을 상상해봅시다</a:t>
            </a:r>
            <a:endParaRPr lang="en-US" altLang="ko-KR" dirty="0"/>
          </a:p>
          <a:p>
            <a:pPr lvl="1"/>
            <a:r>
              <a:rPr lang="ko-KR" altLang="en-US" dirty="0"/>
              <a:t>개미는 케이크를 나르기 위해 몇 번이고 개미집을 왕복</a:t>
            </a:r>
            <a:r>
              <a:rPr lang="en-US" altLang="ko-KR" dirty="0"/>
              <a:t>(</a:t>
            </a:r>
            <a:r>
              <a:rPr lang="ko-KR" altLang="en-US" dirty="0"/>
              <a:t>여기서 개미는 </a:t>
            </a:r>
            <a:r>
              <a:rPr lang="ko-KR" altLang="en-US" dirty="0" err="1"/>
              <a:t>한마리라고</a:t>
            </a:r>
            <a:r>
              <a:rPr lang="ko-KR" altLang="en-US" dirty="0"/>
              <a:t> 가정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개미는 기어가면서 </a:t>
            </a:r>
            <a:r>
              <a:rPr lang="en-US" altLang="ko-KR" dirty="0"/>
              <a:t>'</a:t>
            </a:r>
            <a:r>
              <a:rPr lang="ko-KR" altLang="en-US" dirty="0"/>
              <a:t>길잡이 </a:t>
            </a:r>
            <a:r>
              <a:rPr lang="ko-KR" altLang="en-US" dirty="0" err="1"/>
              <a:t>페로몬</a:t>
            </a:r>
            <a:r>
              <a:rPr lang="en-US" altLang="ko-KR" dirty="0"/>
              <a:t>'</a:t>
            </a:r>
            <a:r>
              <a:rPr lang="ko-KR" altLang="en-US" dirty="0"/>
              <a:t>이라는 냄새를 길에 뿌리기 때문에 길을 잃지 않습니다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처음에 온 길의 냄새를 따라 왕복하면</a:t>
            </a:r>
            <a:r>
              <a:rPr lang="en-US" altLang="ko-KR" dirty="0"/>
              <a:t>, </a:t>
            </a:r>
            <a:r>
              <a:rPr lang="ko-KR" altLang="en-US" dirty="0"/>
              <a:t>개미는 케이크를 집으로 나를 수 있습니다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그러나 이 길은 최단 경로일 가능성은 낮다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짧은 경로를 찾기 위해 개미는 처음의 경로에서 조금 벗어난 모험 경로를 찾으려고 합니다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이런 </a:t>
            </a:r>
            <a:r>
              <a:rPr lang="ko-KR" altLang="en-US" dirty="0" err="1"/>
              <a:t>행위때문에</a:t>
            </a:r>
            <a:r>
              <a:rPr lang="ko-KR" altLang="en-US" dirty="0"/>
              <a:t> 왕복을 반복하는 사이에 최단 경로의 근처에서 </a:t>
            </a:r>
            <a:r>
              <a:rPr lang="ko-KR" altLang="en-US" dirty="0" err="1"/>
              <a:t>페로몬</a:t>
            </a:r>
            <a:r>
              <a:rPr lang="ko-KR" altLang="en-US" dirty="0"/>
              <a:t> 냄새가 점점 진해집니다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개미는 강한 냄새의 방향으로 진행할 것이고</a:t>
            </a:r>
            <a:r>
              <a:rPr lang="en-US" altLang="ko-KR" dirty="0"/>
              <a:t>, </a:t>
            </a:r>
            <a:r>
              <a:rPr lang="ko-KR" altLang="en-US" dirty="0"/>
              <a:t>냄새를 진하게 </a:t>
            </a:r>
            <a:r>
              <a:rPr lang="ko-KR" altLang="en-US" dirty="0" err="1"/>
              <a:t>바꾸어간다라고</a:t>
            </a:r>
            <a:r>
              <a:rPr lang="ko-KR" altLang="en-US" dirty="0"/>
              <a:t> 가정하면 왕복을 반복하는 사이에 개미는 냄새의 정보로부터 최단 경로를 밟게 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 개미의 최단 경로 탐색 구조를 이상화한 것이 </a:t>
            </a:r>
            <a:r>
              <a:rPr lang="en-US" altLang="ko-KR" dirty="0"/>
              <a:t>Q</a:t>
            </a:r>
            <a:r>
              <a:rPr lang="ko-KR" altLang="en-US" dirty="0"/>
              <a:t>학습입니다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A10B9E-1402-4F7B-BD3A-A65A11DF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21" y="3310451"/>
            <a:ext cx="4399808" cy="1017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944C1D-0281-4141-9032-D3806E2A6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076" y="3338495"/>
            <a:ext cx="3487174" cy="98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0DFEB-F9A6-472B-98CE-7F3887B5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개미의 행동을 약간 구체적으로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3C83B-0EDF-45A2-8A7E-83552A6FF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1B57F-4198-4EC4-B136-1F6192414E1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개미의 동작을 더욱 한정해 단순화합시다</a:t>
            </a:r>
            <a:r>
              <a:rPr lang="en-US" altLang="ko-KR" dirty="0"/>
              <a:t>. </a:t>
            </a:r>
            <a:r>
              <a:rPr lang="ko-KR" altLang="en-US" dirty="0"/>
              <a:t>아래 정사각형의 벽 안에 다음 그림과 같이 구분된 </a:t>
            </a:r>
            <a:r>
              <a:rPr lang="en-US" altLang="ko-KR" dirty="0"/>
              <a:t>9</a:t>
            </a:r>
            <a:r>
              <a:rPr lang="ko-KR" altLang="en-US" dirty="0"/>
              <a:t>개의 방이 있다고 가정</a:t>
            </a:r>
            <a:endParaRPr lang="en-US" altLang="ko-KR" dirty="0"/>
          </a:p>
          <a:p>
            <a:r>
              <a:rPr lang="ko-KR" altLang="en-US" dirty="0"/>
              <a:t>방과 방의 경계에는 구멍이 있고</a:t>
            </a:r>
            <a:r>
              <a:rPr lang="en-US" altLang="ko-KR" dirty="0"/>
              <a:t>, </a:t>
            </a:r>
            <a:r>
              <a:rPr lang="ko-KR" altLang="en-US" dirty="0"/>
              <a:t>개미는 자유롭게 출입할 수 있다고 가정합니다</a:t>
            </a:r>
            <a:r>
              <a:rPr lang="en-US" altLang="ko-KR" dirty="0"/>
              <a:t>.(</a:t>
            </a:r>
            <a:r>
              <a:rPr lang="ko-KR" altLang="en-US" dirty="0"/>
              <a:t>벽 밖으로는 출입할 수 없습니다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따라서 각 방에는 다음 그림과 같이 이름이 정해졌다고 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개미집은 왼쪽 위의 방</a:t>
            </a:r>
            <a:r>
              <a:rPr lang="en-US" altLang="ko-KR" dirty="0"/>
              <a:t>(1, 1)</a:t>
            </a:r>
            <a:r>
              <a:rPr lang="ko-KR" altLang="en-US" dirty="0"/>
              <a:t>에 있고</a:t>
            </a:r>
            <a:r>
              <a:rPr lang="en-US" altLang="ko-KR" dirty="0"/>
              <a:t>, </a:t>
            </a:r>
            <a:r>
              <a:rPr lang="ko-KR" altLang="en-US" dirty="0"/>
              <a:t>목표가 되는 케이크는 오른쪽 아래의 방</a:t>
            </a:r>
            <a:r>
              <a:rPr lang="en-US" altLang="ko-KR" dirty="0"/>
              <a:t>(3, 3)</a:t>
            </a: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개미집 방과 목적지 방 외에도 개미가 좋아하는 </a:t>
            </a:r>
            <a:r>
              <a:rPr lang="ko-KR" altLang="en-US" dirty="0" err="1"/>
              <a:t>쿠기</a:t>
            </a:r>
            <a:r>
              <a:rPr lang="ko-KR" altLang="en-US" dirty="0"/>
              <a:t> 조각이 떨어져 있다고 가정</a:t>
            </a:r>
            <a:endParaRPr lang="en-US" altLang="ko-KR" dirty="0"/>
          </a:p>
          <a:p>
            <a:pPr lvl="1"/>
            <a:r>
              <a:rPr lang="ko-KR" altLang="en-US" dirty="0"/>
              <a:t>이 쿠키도 케이크와 마찬가지로 개미가 좋아하는 것으로</a:t>
            </a:r>
            <a:r>
              <a:rPr lang="en-US" altLang="ko-KR" dirty="0"/>
              <a:t>, </a:t>
            </a:r>
            <a:r>
              <a:rPr lang="ko-KR" altLang="en-US" dirty="0"/>
              <a:t>특유의 냄새를 발생시키고 있다고 가정 </a:t>
            </a:r>
            <a:endParaRPr lang="en-US" altLang="ko-KR" dirty="0"/>
          </a:p>
          <a:p>
            <a:pPr lvl="1"/>
            <a:r>
              <a:rPr lang="ko-KR" altLang="en-US" dirty="0"/>
              <a:t>하지만 케이크만큼 강한 냄새는 아니라고 가정</a:t>
            </a:r>
            <a:r>
              <a:rPr lang="en-US" altLang="ko-KR" dirty="0"/>
              <a:t>(</a:t>
            </a:r>
            <a:r>
              <a:rPr lang="ko-KR" altLang="en-US" dirty="0"/>
              <a:t>우리의 목표는 </a:t>
            </a:r>
            <a:r>
              <a:rPr lang="ko-KR" altLang="en-US" dirty="0" err="1"/>
              <a:t>케이크니까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E288F-98AA-4171-9915-1DF488D6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93" y="2278465"/>
            <a:ext cx="3002207" cy="1445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562FD2-5D18-41C7-B635-77589EA8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01" y="2368111"/>
            <a:ext cx="3155214" cy="13556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1B86C8-67CB-4DCE-9CAF-57F6D7A0E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40" y="4469508"/>
            <a:ext cx="1712945" cy="16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97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8F989-6498-4265-9B13-6EEAF074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냄새가 강한 방향으로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19C443-7964-4A51-A461-196B130F8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6B1532-C805-4297-BDAB-72E0E95862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개미가 지나간 곳은 </a:t>
            </a:r>
            <a:r>
              <a:rPr lang="ko-KR" altLang="en-US" dirty="0" err="1"/>
              <a:t>페로몬</a:t>
            </a:r>
            <a:r>
              <a:rPr lang="ko-KR" altLang="en-US" dirty="0"/>
              <a:t> 냄새를 남기지만</a:t>
            </a:r>
            <a:r>
              <a:rPr lang="en-US" altLang="ko-KR" dirty="0"/>
              <a:t>, </a:t>
            </a:r>
            <a:r>
              <a:rPr lang="ko-KR" altLang="en-US" dirty="0"/>
              <a:t>그 장소는 각방의 출구라고 가정 </a:t>
            </a:r>
            <a:endParaRPr lang="en-US" altLang="ko-KR" dirty="0"/>
          </a:p>
          <a:p>
            <a:pPr lvl="1"/>
            <a:r>
              <a:rPr lang="ko-KR" altLang="en-US" dirty="0"/>
              <a:t>방의 </a:t>
            </a:r>
            <a:r>
              <a:rPr lang="ko-KR" altLang="en-US" dirty="0" err="1"/>
              <a:t>출구란</a:t>
            </a:r>
            <a:r>
              <a:rPr lang="ko-KR" altLang="en-US" dirty="0"/>
              <a:t> 다음 그림과 같은 출구 지점</a:t>
            </a:r>
            <a:endParaRPr lang="en-US" altLang="ko-KR" dirty="0"/>
          </a:p>
          <a:p>
            <a:pPr lvl="1"/>
            <a:r>
              <a:rPr lang="ko-KR" altLang="en-US" dirty="0"/>
              <a:t>이 냄새는 방 밖으로 유출되지 않는다고 가정</a:t>
            </a:r>
            <a:endParaRPr lang="en-US" altLang="ko-KR" dirty="0"/>
          </a:p>
          <a:p>
            <a:r>
              <a:rPr lang="ko-KR" altLang="en-US" dirty="0"/>
              <a:t>개미는 냄새의 강도를 기준으로  진행하는 곳의 방향을 결정</a:t>
            </a:r>
            <a:endParaRPr lang="en-US" altLang="ko-KR" dirty="0"/>
          </a:p>
          <a:p>
            <a:r>
              <a:rPr lang="ko-KR" altLang="en-US" dirty="0"/>
              <a:t>냄새가 강한 방향으로 유혹돼 진행하는 것을 원칙으로 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B52B10-514F-4DE3-9C21-1900D664E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784" y="1005941"/>
            <a:ext cx="2730858" cy="15144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9B0D60-1A0C-4F83-AD54-C33D1A6F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8" y="3065139"/>
            <a:ext cx="3611199" cy="1178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426A6D-C239-46B3-83A5-377250A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071" y="3065139"/>
            <a:ext cx="6489571" cy="34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28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B3F7D-2F09-4A9B-94C2-FFDC2B2C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greedy </a:t>
            </a:r>
            <a:r>
              <a:rPr lang="ko-KR" altLang="en-US"/>
              <a:t>기법으로 개미의 모험심을 표현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33BC8A-9C8C-4C68-897C-A99C3AA1E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39ECB52-CC20-4BBA-A7BF-3DC7D26837C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아래 그림처럼 냄새의 강도에만 의지해 행동하면</a:t>
                </a:r>
                <a:r>
                  <a:rPr lang="en-US" altLang="ko-KR"/>
                  <a:t>, </a:t>
                </a:r>
                <a:r>
                  <a:rPr lang="ko-KR" altLang="en-US"/>
                  <a:t>개미는 영원히 목적지에 도착할 수 없습니다</a:t>
                </a:r>
                <a:r>
                  <a:rPr lang="en-US" altLang="ko-KR"/>
                  <a:t>.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위의 예제처럼 냄새의 강약에만 의지해 진행하면 무한루프에 빠집니다</a:t>
                </a:r>
                <a:r>
                  <a:rPr lang="en-US" altLang="ko-KR"/>
                  <a:t>. </a:t>
                </a:r>
                <a:r>
                  <a:rPr lang="ko-KR" altLang="en-US"/>
                  <a:t>따라서 이를 회피해 목적지에 도달하려면 냄새 정보에만 의존하지 않고 신항로를 탐색하는 모험심이 필요합니다</a:t>
                </a:r>
                <a:r>
                  <a:rPr lang="en-US" altLang="ko-KR"/>
                  <a:t>. </a:t>
                </a:r>
                <a:r>
                  <a:rPr lang="ko-KR" altLang="en-US"/>
                  <a:t>이 모험심을 이용하는 방법 중에서 가장 유명한 것이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/>
                  <a:t>greedy</a:t>
                </a:r>
                <a:r>
                  <a:rPr lang="ko-KR" altLang="en-US"/>
                  <a:t>법입니다</a:t>
                </a:r>
                <a:r>
                  <a:rPr lang="en-US" altLang="ko-KR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/>
                  <a:t>greedy</a:t>
                </a:r>
                <a:r>
                  <a:rPr lang="ko-KR" altLang="en-US"/>
                  <a:t>법도 개미는 방의 출구에 배여 있는 냄새가 가장 강한 방향으로 진행하는 것을 기본으로 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차이점은 때로는 모험적으로 냄새의 강도에 관계없이 다른 방향의 방으로 진행하는 것을 허용합니다</a:t>
                </a:r>
                <a:r>
                  <a:rPr lang="en-US" altLang="ko-KR"/>
                  <a:t>. </a:t>
                </a: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39ECB52-CC20-4BBA-A7BF-3DC7D2683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DF394BE6-7B7F-4492-9DEC-9EDD9DBF0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25" y="1394097"/>
            <a:ext cx="4533176" cy="2590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5848BB-37A2-4AFF-89D2-95C4BB96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810" y="2021260"/>
            <a:ext cx="4885282" cy="15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2F5A3-980D-43C6-9144-C637C24B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greedy </a:t>
            </a:r>
            <a:r>
              <a:rPr lang="ko-KR" altLang="en-US"/>
              <a:t>기법으로 개미의 모험심을 표현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F36880-DC9D-48EB-A7CD-67FA08C4C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F1875D-1493-4511-8705-BFD0038CAD5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즉흥적인 것을 허용하면 무한루프에서 탈출할 수 있는 기회가 생깁니다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모험 확률을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 err="1"/>
                  <a:t>으로</a:t>
                </a:r>
                <a:r>
                  <a:rPr lang="ko-KR" altLang="en-US" dirty="0"/>
                  <a:t> 나타냅니다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확률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의 비율로 제멋대로 하는 행동을 허용하는 것입니다</a:t>
                </a:r>
                <a:r>
                  <a:rPr lang="en-US" altLang="ko-KR" dirty="0"/>
                  <a:t>. (0 &lt;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&lt; 1)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Q</a:t>
                </a:r>
                <a:r>
                  <a:rPr lang="ko-KR" altLang="en-US" dirty="0"/>
                  <a:t>학습에서는 냄새에만 의존해 행동하는 것을 </a:t>
                </a:r>
                <a:r>
                  <a:rPr lang="en-US" altLang="ko-KR" dirty="0"/>
                  <a:t>exploit</a:t>
                </a:r>
                <a:r>
                  <a:rPr lang="ko-KR" altLang="en-US" dirty="0"/>
                  <a:t>이라고 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탐구심을 갖고 모험적인 행동을 취하는 것을 </a:t>
                </a:r>
                <a:r>
                  <a:rPr lang="en-US" altLang="ko-KR" dirty="0"/>
                  <a:t>explore</a:t>
                </a:r>
                <a:r>
                  <a:rPr lang="ko-KR" altLang="en-US" dirty="0"/>
                  <a:t>라고 표현합니다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exploit</a:t>
                </a:r>
                <a:r>
                  <a:rPr lang="ko-KR" altLang="en-US" dirty="0"/>
                  <a:t>적인 행동을 </a:t>
                </a:r>
                <a:r>
                  <a:rPr lang="en-US" altLang="ko-KR" dirty="0"/>
                  <a:t>greedy</a:t>
                </a:r>
                <a:r>
                  <a:rPr lang="ko-KR" altLang="en-US" dirty="0"/>
                  <a:t>라고 표현합니다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F1875D-1493-4511-8705-BFD0038CA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D98C152-0917-4DE9-B554-1C4EBBDC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384" y="1989351"/>
            <a:ext cx="4792627" cy="1050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A54E1C-CC19-481E-A08E-F233B208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384" y="3910777"/>
            <a:ext cx="4237366" cy="12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4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A5921-8FDE-4E1A-9C25-DBD0FB84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출구 정보의 갱신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8C7049-301F-4C38-9060-C6B7B1A32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DAF2B2-F043-4720-B18D-6643B47681C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방을 나올 때 그 방의 출구의 길잡이인 냄새 강도를 갱신할 필요가 있습니다</a:t>
            </a:r>
            <a:r>
              <a:rPr lang="en-US" altLang="ko-KR"/>
              <a:t>. </a:t>
            </a:r>
            <a:r>
              <a:rPr lang="ko-KR" altLang="en-US"/>
              <a:t>냄새 정보를 갱신히 이후에 다시 방문할 때 가장 짧은 길을 찾기 쉽도록 하기 위함입니다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개미가 이전 방 </a:t>
            </a:r>
            <a:r>
              <a:rPr lang="en-US" altLang="ko-KR"/>
              <a:t>X</a:t>
            </a:r>
            <a:r>
              <a:rPr lang="ko-KR" altLang="en-US"/>
              <a:t>에서 다음 방 </a:t>
            </a:r>
            <a:r>
              <a:rPr lang="en-US" altLang="ko-KR"/>
              <a:t>Y</a:t>
            </a:r>
            <a:r>
              <a:rPr lang="ko-KR" altLang="en-US"/>
              <a:t>로 진행한다고 가정합시다</a:t>
            </a:r>
            <a:r>
              <a:rPr lang="en-US" altLang="ko-KR"/>
              <a:t>. </a:t>
            </a:r>
            <a:r>
              <a:rPr lang="ko-KR" altLang="en-US"/>
              <a:t>이때 </a:t>
            </a:r>
            <a:r>
              <a:rPr lang="en-US" altLang="ko-KR"/>
              <a:t>Y</a:t>
            </a:r>
            <a:r>
              <a:rPr lang="ko-KR" altLang="en-US"/>
              <a:t>로 진행하는 출구에 남겨야 하는 정보는 </a:t>
            </a:r>
            <a:r>
              <a:rPr lang="en-US" altLang="ko-KR"/>
              <a:t>Y</a:t>
            </a:r>
            <a:r>
              <a:rPr lang="ko-KR" altLang="en-US"/>
              <a:t>로 진행할 때 얻은 매력도</a:t>
            </a:r>
            <a:r>
              <a:rPr lang="en-US" altLang="ko-KR"/>
              <a:t>(</a:t>
            </a:r>
            <a:r>
              <a:rPr lang="ko-KR" altLang="en-US"/>
              <a:t>냄새의 강도</a:t>
            </a:r>
            <a:r>
              <a:rPr lang="en-US" altLang="ko-KR"/>
              <a:t>)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B22147-1023-4CD0-9197-50A61092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00" y="1862124"/>
            <a:ext cx="2657705" cy="724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0E09F9-40C0-42A7-9127-4233869F4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00" y="3543688"/>
            <a:ext cx="4240994" cy="14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8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A5921-8FDE-4E1A-9C25-DBD0FB84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출구 정보의 갱신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8C7049-301F-4C38-9060-C6B7B1A32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2DAF2B2-F043-4720-B18D-6643B47681C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이전 방 </a:t>
                </a:r>
                <a:r>
                  <a:rPr lang="en-US" altLang="ko-KR"/>
                  <a:t>X</a:t>
                </a:r>
                <a:r>
                  <a:rPr lang="ko-KR" altLang="en-US"/>
                  <a:t>의 출구 냄새 강도를 </a:t>
                </a:r>
                <a:r>
                  <a:rPr lang="en-US" altLang="ko-KR"/>
                  <a:t>x</a:t>
                </a:r>
                <a:r>
                  <a:rPr lang="ko-KR" altLang="en-US"/>
                  <a:t>라고 가정합니다</a:t>
                </a:r>
                <a:r>
                  <a:rPr lang="en-US" altLang="ko-KR"/>
                  <a:t>. </a:t>
                </a:r>
                <a:r>
                  <a:rPr lang="ko-KR" altLang="en-US"/>
                  <a:t>이는 </a:t>
                </a:r>
                <a:r>
                  <a:rPr lang="en-US" altLang="ko-KR"/>
                  <a:t>x</a:t>
                </a:r>
                <a:r>
                  <a:rPr lang="ko-KR" altLang="en-US"/>
                  <a:t>의 이전 방의 출구에 기록된 정보입니다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진행하는 다음 방 </a:t>
                </a:r>
                <a:r>
                  <a:rPr lang="en-US" altLang="ko-KR"/>
                  <a:t>Y</a:t>
                </a:r>
                <a:r>
                  <a:rPr lang="ko-KR" altLang="en-US"/>
                  <a:t>의 출구 냄새의 강도를 </a:t>
                </a:r>
                <a:r>
                  <a:rPr lang="en-US" altLang="ko-KR"/>
                  <a:t>a, b, c, d</a:t>
                </a:r>
                <a:r>
                  <a:rPr lang="ko-KR" altLang="en-US"/>
                  <a:t>라고 가정합니다</a:t>
                </a:r>
                <a:r>
                  <a:rPr lang="en-US" altLang="ko-KR"/>
                  <a:t>. 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개미의 입장에서 보면 지금부터 진행하는 다음 방에서 나가는 매력도는 냄새의 강도 </a:t>
                </a:r>
                <a:r>
                  <a:rPr lang="en-US" altLang="ko-KR"/>
                  <a:t>a, b, c, d</a:t>
                </a:r>
                <a:r>
                  <a:rPr lang="ko-KR" altLang="en-US"/>
                  <a:t>의 최댓값으로 정해질 것입니다</a:t>
                </a:r>
                <a:r>
                  <a:rPr lang="en-US" altLang="ko-KR"/>
                  <a:t>. (</a:t>
                </a:r>
                <a:r>
                  <a:rPr lang="ko-KR" altLang="en-US"/>
                  <a:t>매력도는 냄새의 강도로 행동하는 것이 기본으로 설정했기 때문에</a:t>
                </a:r>
                <a:r>
                  <a:rPr lang="en-US" altLang="ko-KR"/>
                  <a:t>...)</a:t>
                </a:r>
              </a:p>
              <a:p>
                <a:r>
                  <a:rPr lang="ko-KR" altLang="en-US"/>
                  <a:t>다음 방에서 나가는 매력도 </a:t>
                </a:r>
                <a:r>
                  <a:rPr lang="en-US" altLang="ko-KR"/>
                  <a:t>= max(a, b, c, d) </a:t>
                </a:r>
                <a:r>
                  <a:rPr lang="ko-KR" altLang="en-US"/>
                  <a:t>으로 정리할 수 있습니다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그러나 이 매력도를 그대로 받아들이기엔 위험 요소가 있습니다</a:t>
                </a:r>
                <a:r>
                  <a:rPr lang="en-US" altLang="ko-KR"/>
                  <a:t>. </a:t>
                </a:r>
                <a:r>
                  <a:rPr lang="ko-KR" altLang="en-US"/>
                  <a:t>냄새는 시간이 지남에 따라 감소될 수 있기 때문에 변화할 가능성을 반영해 할인율을 적용합니다</a:t>
                </a:r>
                <a:r>
                  <a:rPr lang="en-US" altLang="ko-KR"/>
                  <a:t>. </a:t>
                </a:r>
                <a:r>
                  <a:rPr lang="ko-KR" altLang="en-US"/>
                  <a:t>할인율을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/>
                  <a:t>고 하겠습니다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다음 방에서 나가는 매력도 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(0&lt;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&lt; 1)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2DAF2B2-F043-4720-B18D-6643B4768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 r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858CD5F-7043-4A12-ABAC-D2F5D8B9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421" y="1841146"/>
            <a:ext cx="4476397" cy="15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730AD-2907-4973-A84D-B373F7EF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출구 정보의 갱신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2CB26-18BB-4297-AD07-29C7A42C1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074C29EE-81F5-4DF9-8837-80BB3F93012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지금부터 진행하는 방에 개미가 좋아하는 쿠기가 놓여 있는 경우도 있습니다</a:t>
                </a:r>
                <a:r>
                  <a:rPr lang="en-US" altLang="ko-KR"/>
                  <a:t>. </a:t>
                </a:r>
                <a:r>
                  <a:rPr lang="ko-KR" altLang="en-US"/>
                  <a:t>이 쿠키의 냄새도 매력도에 기여하기 때문에 반영하겠습니다</a:t>
                </a:r>
                <a:r>
                  <a:rPr lang="en-US" altLang="ko-KR"/>
                  <a:t>. </a:t>
                </a:r>
                <a:r>
                  <a:rPr lang="ko-KR" altLang="en-US"/>
                  <a:t>쿠기의 매력도는 </a:t>
                </a:r>
                <a:r>
                  <a:rPr lang="en-US" altLang="ko-KR"/>
                  <a:t>r</a:t>
                </a:r>
                <a:r>
                  <a:rPr lang="ko-KR" altLang="en-US"/>
                  <a:t>로 표시하겠습니다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다음 방에서 나가는 매력도 </a:t>
                </a:r>
                <a:r>
                  <a:rPr lang="en-US" altLang="ko-KR"/>
                  <a:t>= r</a:t>
                </a:r>
                <a:r>
                  <a:rPr lang="ko-KR" altLang="en-US"/>
                  <a:t> </a:t>
                </a:r>
                <a:r>
                  <a:rPr lang="en-US" altLang="ko-KR"/>
                  <a:t>+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/>
                  <a:t>max(a, b, c, d)</a:t>
                </a:r>
              </a:p>
              <a:p>
                <a:pPr lvl="1"/>
                <a:r>
                  <a:rPr lang="ko-KR" altLang="en-US"/>
                  <a:t>쿠키에 관한 </a:t>
                </a:r>
                <a:r>
                  <a:rPr lang="en-US" altLang="ko-KR"/>
                  <a:t>r</a:t>
                </a:r>
                <a:r>
                  <a:rPr lang="ko-KR" altLang="en-US"/>
                  <a:t>는 보상 </a:t>
                </a:r>
                <a:r>
                  <a:rPr lang="en-US" altLang="ko-KR"/>
                  <a:t>reward</a:t>
                </a:r>
                <a:r>
                  <a:rPr lang="ko-KR" altLang="en-US"/>
                  <a:t>의 머리글자입니다</a:t>
                </a:r>
                <a:r>
                  <a:rPr lang="en-US" altLang="ko-KR"/>
                  <a:t>. </a:t>
                </a: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074C29EE-81F5-4DF9-8837-80BB3F9301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 r="-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493AF67-A2DC-4448-A5C7-DD0A2736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41" y="1330566"/>
            <a:ext cx="3975823" cy="1501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BF8637-C1E8-440F-B20B-43962BFE3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0" y="3060702"/>
            <a:ext cx="6796334" cy="3214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65BA7-711F-4F73-A0C0-4EECA6200371}"/>
              </a:ext>
            </a:extLst>
          </p:cNvPr>
          <p:cNvSpPr txBox="1"/>
          <p:nvPr/>
        </p:nvSpPr>
        <p:spPr>
          <a:xfrm>
            <a:off x="7415979" y="4801623"/>
            <a:ext cx="427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>
                <a:solidFill>
                  <a:schemeClr val="tx1">
                    <a:lumMod val="95000"/>
                    <a:lumOff val="5000"/>
                  </a:schemeClr>
                </a:solidFill>
              </a:rPr>
              <a:t>쿠키는 눈앞의 매력도이므로 </a:t>
            </a:r>
            <a:r>
              <a:rPr lang="en-US" altLang="ko-KR" sz="1200" i="1">
                <a:solidFill>
                  <a:schemeClr val="tx1">
                    <a:lumMod val="95000"/>
                    <a:lumOff val="5000"/>
                  </a:schemeClr>
                </a:solidFill>
              </a:rPr>
              <a:t>immediate reward(</a:t>
            </a:r>
            <a:r>
              <a:rPr lang="ko-KR" altLang="en-US" sz="1200" i="1">
                <a:solidFill>
                  <a:schemeClr val="tx1">
                    <a:lumMod val="95000"/>
                    <a:lumOff val="5000"/>
                  </a:schemeClr>
                </a:solidFill>
              </a:rPr>
              <a:t>즉시보상</a:t>
            </a:r>
            <a:r>
              <a:rPr lang="en-US" altLang="ko-KR" sz="1200" i="1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ko-KR" altLang="en-US" sz="1200" i="1">
                <a:solidFill>
                  <a:schemeClr val="tx1">
                    <a:lumMod val="95000"/>
                    <a:lumOff val="5000"/>
                  </a:schemeClr>
                </a:solidFill>
              </a:rPr>
              <a:t>이라고 부릅니다</a:t>
            </a:r>
            <a:r>
              <a:rPr lang="en-US" altLang="ko-KR" sz="1200" i="1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i="1">
                <a:solidFill>
                  <a:schemeClr val="tx1">
                    <a:lumMod val="95000"/>
                    <a:lumOff val="5000"/>
                  </a:schemeClr>
                </a:solidFill>
              </a:rPr>
              <a:t>하지만 즉시보상에 집중하면 목적지에 달성할 수 없습니다</a:t>
            </a:r>
            <a:r>
              <a:rPr lang="en-US" altLang="ko-KR" sz="1200" i="1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i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84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3F259D9-D7A7-46B9-AF1B-6539726A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강화학습이란</a:t>
            </a:r>
            <a:r>
              <a:rPr lang="en-US" altLang="ko-KR"/>
              <a:t>?</a:t>
            </a:r>
            <a:r>
              <a:rPr lang="ko-KR" altLang="en-US"/>
              <a:t>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058D1-539B-4038-A58F-67DC1BBD8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315638-8E36-42F2-9948-CF3561D59BD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기계학습의 분류 </a:t>
            </a:r>
            <a:endParaRPr lang="en-US" altLang="ko-KR" dirty="0"/>
          </a:p>
          <a:p>
            <a:pPr lvl="1"/>
            <a:r>
              <a:rPr lang="ko-KR" altLang="en-US" dirty="0"/>
              <a:t>지도학습 </a:t>
            </a:r>
            <a:endParaRPr lang="en-US" altLang="ko-KR" dirty="0"/>
          </a:p>
          <a:p>
            <a:pPr lvl="2"/>
            <a:r>
              <a:rPr lang="ko-KR" altLang="en-US" dirty="0"/>
              <a:t>정답을 알고 있는 데이터를 활용해 컴퓨터를 학습 </a:t>
            </a:r>
            <a:endParaRPr lang="en-US" altLang="ko-KR" dirty="0"/>
          </a:p>
          <a:p>
            <a:pPr lvl="1"/>
            <a:r>
              <a:rPr lang="ko-KR" altLang="en-US" dirty="0"/>
              <a:t>비지도학습</a:t>
            </a:r>
            <a:endParaRPr lang="en-US" altLang="ko-KR" dirty="0"/>
          </a:p>
          <a:p>
            <a:pPr lvl="2"/>
            <a:r>
              <a:rPr lang="ko-KR" altLang="en-US" dirty="0"/>
              <a:t>지도학습처럼 정답이 있는 데이터가 아니라 정답이 없는 데이터로만 학습 </a:t>
            </a:r>
            <a:endParaRPr lang="en-US" altLang="ko-KR" dirty="0"/>
          </a:p>
          <a:p>
            <a:pPr lvl="1"/>
            <a:r>
              <a:rPr lang="ko-KR" altLang="en-US" dirty="0"/>
              <a:t>강화학습 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시행착오</a:t>
            </a:r>
            <a:r>
              <a:rPr lang="en-US" altLang="ko-KR" dirty="0">
                <a:solidFill>
                  <a:srgbClr val="FF0000"/>
                </a:solidFill>
              </a:rPr>
              <a:t>(trial and error)</a:t>
            </a:r>
            <a:r>
              <a:rPr lang="ko-KR" altLang="en-US" dirty="0"/>
              <a:t>을 통해 발전해 나가는 과정 </a:t>
            </a:r>
            <a:endParaRPr lang="en-US" altLang="ko-KR" dirty="0"/>
          </a:p>
          <a:p>
            <a:pPr lvl="2"/>
            <a:r>
              <a:rPr lang="ko-KR" altLang="en-US" dirty="0"/>
              <a:t>순차적 의사결정 문제에서 누적 보상을 최대화 하기 위해 시행착오를 통해 행동을 교정하는 학습 과정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546A9B-5B2B-4A1A-BE9B-8A09BD2F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55" y="4394031"/>
            <a:ext cx="3149560" cy="19720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9A19C-1BF2-4B46-9BF8-C7B0B076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76" y="4306420"/>
            <a:ext cx="4059393" cy="20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97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B977-2862-4380-A77C-C1AFC467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9BC75-8BAA-4463-9C68-93D4D3E99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A0C0F62-807C-4272-BF3A-F7A3814F055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개미가 취하는 행동의 매력도는 냄새입니다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다음 방의 냄새 강도 </a:t>
                </a:r>
                <a:r>
                  <a:rPr lang="en-US" altLang="ko-KR"/>
                  <a:t>= r +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en-US" altLang="ko-KR" b="0"/>
              </a:p>
              <a:p>
                <a:pPr lvl="1"/>
                <a:r>
                  <a:rPr lang="ko-KR" altLang="en-US"/>
                  <a:t>이 수식을 기대보상이라고 부르겠습니다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기대보상에 대한 수식에 이전 방의 </a:t>
                </a:r>
                <a:r>
                  <a:rPr lang="en-US" altLang="ko-KR"/>
                  <a:t>x</a:t>
                </a:r>
                <a:r>
                  <a:rPr lang="ko-KR" altLang="en-US"/>
                  <a:t>의 갱신 정보를 이용하기 위해서 학습 진행 상태 값인 학습률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/>
                  <a:t> 도입합니다</a:t>
                </a:r>
                <a:r>
                  <a:rPr lang="en-US" altLang="ko-KR"/>
                  <a:t>.(0 &lt;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&lt;1)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그</m:t>
                    </m:r>
                  </m:oMath>
                </a14:m>
                <a:r>
                  <a:rPr lang="ko-KR" altLang="en-US"/>
                  <a:t>리고 이전 정보 </a:t>
                </a:r>
                <a:r>
                  <a:rPr lang="en-US" altLang="ko-KR"/>
                  <a:t>x</a:t>
                </a:r>
                <a:r>
                  <a:rPr lang="ko-KR" altLang="en-US"/>
                  <a:t>와 새로 구해진 값 기대보상 수식을 다음과 같이 결합해 갱신값 </a:t>
                </a:r>
                <a:r>
                  <a:rPr lang="en-US" altLang="ko-KR"/>
                  <a:t>x</a:t>
                </a:r>
                <a:r>
                  <a:rPr lang="ko-KR" altLang="en-US"/>
                  <a:t>라고 가정합시다</a:t>
                </a:r>
                <a:r>
                  <a:rPr lang="en-US" altLang="ko-KR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A0C0F62-807C-4272-BF3A-F7A3814F05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C2E8C08-1EB4-49D3-958F-0CF577C0E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098" y="3701715"/>
            <a:ext cx="4696481" cy="21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35B06-1665-430E-A85E-8A8E778E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110147-F738-4627-B402-FC8402853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C3B2E7-BD7A-4B93-AF92-2721332443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갱신된 값은 다시 방문할 때 관측할 수 있는 값입니다</a:t>
            </a:r>
            <a:r>
              <a:rPr lang="en-US" altLang="ko-KR"/>
              <a:t>. </a:t>
            </a:r>
            <a:r>
              <a:rPr lang="ko-KR" altLang="en-US"/>
              <a:t>이 의미로 지연보상이라고 부릅니다</a:t>
            </a:r>
            <a:r>
              <a:rPr lang="en-US" altLang="ko-KR"/>
              <a:t>. </a:t>
            </a:r>
            <a:r>
              <a:rPr lang="ko-KR" altLang="en-US"/>
              <a:t>이 지연보상을 계산하는 것이 </a:t>
            </a:r>
            <a:r>
              <a:rPr lang="en-US" altLang="ko-KR"/>
              <a:t>Q</a:t>
            </a:r>
            <a:r>
              <a:rPr lang="ko-KR" altLang="en-US"/>
              <a:t>학습의 목적입니다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중괄호 안의 식이 갱신 전후의 차이가 되었기 때문에 학습의 진행 상태를 알기 쉽습니다</a:t>
            </a:r>
            <a:r>
              <a:rPr lang="en-US" altLang="ko-KR"/>
              <a:t>. </a:t>
            </a:r>
            <a:r>
              <a:rPr lang="ko-KR" altLang="en-US"/>
              <a:t>이 것이 작으면 학습이 진행되고 있다는 것을 나타냅니다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803CDD-DE5B-484F-910B-5C058C02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39" y="940509"/>
            <a:ext cx="6047672" cy="31895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6BB9A5-2297-4225-83A2-218DB600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64" y="4986300"/>
            <a:ext cx="482984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6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9DCC1-367B-49B2-BE94-CBDA174A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 용어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2E30DF-AD48-45BA-848F-701FBBAC9E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18DB8F-7BE8-4C81-ADB8-CF55F718CD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학습에서 개미를 </a:t>
            </a:r>
            <a:r>
              <a:rPr lang="ko-KR" altLang="en-US">
                <a:solidFill>
                  <a:srgbClr val="FF0000"/>
                </a:solidFill>
              </a:rPr>
              <a:t>에이전트</a:t>
            </a:r>
            <a:r>
              <a:rPr lang="en-US" altLang="ko-KR">
                <a:solidFill>
                  <a:srgbClr val="FF0000"/>
                </a:solidFill>
              </a:rPr>
              <a:t>(Agent)</a:t>
            </a:r>
            <a:r>
              <a:rPr lang="ko-KR" altLang="en-US"/>
              <a:t>라고 부릅니다</a:t>
            </a:r>
            <a:r>
              <a:rPr lang="en-US" altLang="ko-KR"/>
              <a:t>. </a:t>
            </a:r>
            <a:r>
              <a:rPr lang="ko-KR" altLang="en-US"/>
              <a:t>따라서 개미가 활동하는 벽으로 구분된 세계를 일반적으로 환경이라고 부릅니다</a:t>
            </a:r>
            <a:r>
              <a:rPr lang="en-US" altLang="ko-KR"/>
              <a:t>.  </a:t>
            </a:r>
            <a:r>
              <a:rPr lang="ko-KR" altLang="en-US"/>
              <a:t>개미는 하나의 방에서 다른 방으로 움직이지만</a:t>
            </a:r>
            <a:r>
              <a:rPr lang="en-US" altLang="ko-KR"/>
              <a:t>, </a:t>
            </a:r>
            <a:r>
              <a:rPr lang="ko-KR" altLang="en-US"/>
              <a:t>이 움직이는 동작을 </a:t>
            </a:r>
            <a:r>
              <a:rPr lang="ko-KR" altLang="en-US">
                <a:solidFill>
                  <a:srgbClr val="FF0000"/>
                </a:solidFill>
              </a:rPr>
              <a:t>액션</a:t>
            </a:r>
            <a:r>
              <a:rPr lang="en-US" altLang="ko-KR">
                <a:solidFill>
                  <a:srgbClr val="FF0000"/>
                </a:solidFill>
              </a:rPr>
              <a:t>(action, </a:t>
            </a:r>
            <a:r>
              <a:rPr lang="ko-KR" altLang="en-US">
                <a:solidFill>
                  <a:srgbClr val="FF0000"/>
                </a:solidFill>
              </a:rPr>
              <a:t>행동</a:t>
            </a:r>
            <a:r>
              <a:rPr lang="en-US" altLang="ko-KR">
                <a:solidFill>
                  <a:srgbClr val="FF0000"/>
                </a:solidFill>
              </a:rPr>
              <a:t>), </a:t>
            </a:r>
            <a:r>
              <a:rPr lang="ko-KR" altLang="en-US"/>
              <a:t>목적지에 있는 케이크에 주어진 수치를 </a:t>
            </a:r>
            <a:r>
              <a:rPr lang="ko-KR" altLang="en-US">
                <a:solidFill>
                  <a:srgbClr val="FF0000"/>
                </a:solidFill>
              </a:rPr>
              <a:t>보상</a:t>
            </a:r>
            <a:r>
              <a:rPr lang="en-US" altLang="ko-KR">
                <a:solidFill>
                  <a:srgbClr val="FF0000"/>
                </a:solidFill>
              </a:rPr>
              <a:t>(reward)</a:t>
            </a:r>
            <a:r>
              <a:rPr lang="ko-KR" altLang="en-US"/>
              <a:t>라고 부릅니다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6A988A-33B8-4588-BEF0-309E75B4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678" y="2091176"/>
            <a:ext cx="3778427" cy="22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E7230-5286-4211-A23E-3B2A41BE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 용어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86F1D4-BE54-4C6E-8798-D40254BC6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1B0145-D56B-4497-84B9-A13AFB93F0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위의 그림에서 다른 모양 </a:t>
            </a:r>
            <a:r>
              <a:rPr lang="en-US" altLang="ko-KR"/>
              <a:t>9</a:t>
            </a:r>
            <a:r>
              <a:rPr lang="ko-KR" altLang="en-US"/>
              <a:t>개 있습니다</a:t>
            </a:r>
            <a:r>
              <a:rPr lang="en-US" altLang="ko-KR"/>
              <a:t>. </a:t>
            </a:r>
            <a:r>
              <a:rPr lang="ko-KR" altLang="en-US"/>
              <a:t>이 다른 아홉 가지 모양을 일반적으로 </a:t>
            </a:r>
            <a:r>
              <a:rPr lang="ko-KR" altLang="en-US">
                <a:solidFill>
                  <a:srgbClr val="FF0000"/>
                </a:solidFill>
              </a:rPr>
              <a:t>상태</a:t>
            </a:r>
            <a:r>
              <a:rPr lang="en-US" altLang="ko-KR">
                <a:solidFill>
                  <a:srgbClr val="FF0000"/>
                </a:solidFill>
              </a:rPr>
              <a:t>(state)</a:t>
            </a:r>
            <a:r>
              <a:rPr lang="ko-KR" altLang="en-US"/>
              <a:t>라 부릅니다</a:t>
            </a:r>
            <a:r>
              <a:rPr lang="en-US" altLang="ko-KR"/>
              <a:t>. </a:t>
            </a:r>
          </a:p>
          <a:p>
            <a:r>
              <a:rPr lang="ko-KR" altLang="en-US"/>
              <a:t>상태 </a:t>
            </a:r>
            <a:r>
              <a:rPr lang="en-US" altLang="ko-KR"/>
              <a:t>1</a:t>
            </a:r>
            <a:r>
              <a:rPr lang="ko-KR" altLang="en-US"/>
              <a:t>은 개미가 집에 있는 상태</a:t>
            </a:r>
            <a:r>
              <a:rPr lang="en-US" altLang="ko-KR"/>
              <a:t>, </a:t>
            </a:r>
            <a:r>
              <a:rPr lang="ko-KR" altLang="en-US"/>
              <a:t>상태 </a:t>
            </a:r>
            <a:r>
              <a:rPr lang="en-US" altLang="ko-KR"/>
              <a:t>9</a:t>
            </a:r>
            <a:r>
              <a:rPr lang="ko-KR" altLang="en-US"/>
              <a:t>는 개미가 목적지에 도착한 상태 </a:t>
            </a:r>
            <a:endParaRPr lang="en-US" altLang="ko-KR"/>
          </a:p>
          <a:p>
            <a:r>
              <a:rPr lang="ko-KR" altLang="en-US"/>
              <a:t>개미는 왼쪽 위의 집이 있는 방</a:t>
            </a:r>
            <a:r>
              <a:rPr lang="en-US" altLang="ko-KR"/>
              <a:t>(1, 1)</a:t>
            </a:r>
            <a:r>
              <a:rPr lang="ko-KR" altLang="en-US"/>
              <a:t>에서 케이크가 있는 방</a:t>
            </a:r>
            <a:r>
              <a:rPr lang="en-US" altLang="ko-KR"/>
              <a:t>(3, 3)</a:t>
            </a:r>
            <a:r>
              <a:rPr lang="ko-KR" altLang="en-US"/>
              <a:t>을 찾아가는 것으로 가정합니다</a:t>
            </a:r>
            <a:r>
              <a:rPr lang="en-US" altLang="ko-KR"/>
              <a:t>. </a:t>
            </a:r>
          </a:p>
          <a:p>
            <a:r>
              <a:rPr lang="ko-KR" altLang="en-US"/>
              <a:t>방</a:t>
            </a:r>
            <a:r>
              <a:rPr lang="en-US" altLang="ko-KR"/>
              <a:t>(1, 1)</a:t>
            </a:r>
            <a:r>
              <a:rPr lang="ko-KR" altLang="en-US"/>
              <a:t>에 있는 상태를 최초 스텝이라고 부르기도 합니다</a:t>
            </a:r>
            <a:r>
              <a:rPr lang="en-US" altLang="ko-KR"/>
              <a:t>. </a:t>
            </a:r>
            <a:r>
              <a:rPr lang="ko-KR" altLang="en-US"/>
              <a:t>따라서 방을 이동할 때마다 스텝 번호를 갱신합니다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C73934-3054-4BF1-90FA-E47B2D00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39" y="1066800"/>
            <a:ext cx="5874438" cy="31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75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6725F-E2B4-4E53-84AF-B6239A45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 용어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040C09-6143-4EEC-BB4A-404F09A0AF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46E96E-916B-43C8-9862-D60CE696AC5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아래 예</a:t>
            </a:r>
            <a:r>
              <a:rPr lang="en-US" altLang="ko-KR"/>
              <a:t>1</a:t>
            </a:r>
            <a:r>
              <a:rPr lang="ko-KR" altLang="en-US"/>
              <a:t>의 경우처럼 </a:t>
            </a:r>
            <a:r>
              <a:rPr lang="en-US" altLang="ko-KR"/>
              <a:t>5</a:t>
            </a:r>
            <a:r>
              <a:rPr lang="ko-KR" altLang="en-US"/>
              <a:t>개의 스텝으로 도착할 수 도 있지만</a:t>
            </a:r>
            <a:r>
              <a:rPr lang="en-US" altLang="ko-KR"/>
              <a:t>, </a:t>
            </a:r>
            <a:r>
              <a:rPr lang="ko-KR" altLang="en-US"/>
              <a:t>때로는 정해진 횟수로 도착할 수 없는 경우도 있습니다</a:t>
            </a:r>
            <a:r>
              <a:rPr lang="en-US" altLang="ko-KR"/>
              <a:t>. </a:t>
            </a:r>
            <a:r>
              <a:rPr lang="ko-KR" altLang="en-US"/>
              <a:t>이와 같이 도착의 성패는 별도로 하고</a:t>
            </a:r>
            <a:r>
              <a:rPr lang="en-US" altLang="ko-KR"/>
              <a:t>, </a:t>
            </a:r>
            <a:r>
              <a:rPr lang="ko-KR" altLang="en-US"/>
              <a:t>한 묶음의 학습을 </a:t>
            </a:r>
            <a:r>
              <a:rPr lang="ko-KR" altLang="en-US">
                <a:solidFill>
                  <a:srgbClr val="FF0000"/>
                </a:solidFill>
              </a:rPr>
              <a:t>에피소드</a:t>
            </a:r>
            <a:r>
              <a:rPr lang="ko-KR" altLang="en-US"/>
              <a:t>라고 합니다</a:t>
            </a:r>
            <a:r>
              <a:rPr lang="en-US" altLang="ko-KR"/>
              <a:t>. </a:t>
            </a:r>
            <a:r>
              <a:rPr lang="ko-KR" altLang="en-US"/>
              <a:t>예</a:t>
            </a:r>
            <a:r>
              <a:rPr lang="en-US" altLang="ko-KR"/>
              <a:t>1</a:t>
            </a:r>
            <a:r>
              <a:rPr lang="ko-KR" altLang="en-US"/>
              <a:t>은 하나의 에피소드입니다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F03279-600F-4DCE-80BA-3CB3ECA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143" y="2011073"/>
            <a:ext cx="5457889" cy="3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68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DE8DF-FD41-4BFF-A308-34E6550A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값의 의미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8974C-AE5C-4B2E-80DB-5C10DADD35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F984A-7330-43BF-8AA7-22A82217736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학습을 식으로 표현할 때 필수적인 것이 </a:t>
            </a:r>
            <a:r>
              <a:rPr lang="en-US" altLang="ko-KR"/>
              <a:t>Q</a:t>
            </a:r>
            <a:r>
              <a:rPr lang="ko-KR" altLang="en-US"/>
              <a:t>값입니다</a:t>
            </a:r>
            <a:r>
              <a:rPr lang="en-US" altLang="ko-KR"/>
              <a:t>. </a:t>
            </a:r>
            <a:r>
              <a:rPr lang="ko-KR" altLang="en-US"/>
              <a:t>여기서 </a:t>
            </a:r>
            <a:r>
              <a:rPr lang="en-US" altLang="ko-KR"/>
              <a:t>Q</a:t>
            </a:r>
            <a:r>
              <a:rPr lang="ko-KR" altLang="en-US"/>
              <a:t>값이란</a:t>
            </a:r>
            <a:r>
              <a:rPr lang="en-US" altLang="ko-KR"/>
              <a:t>, </a:t>
            </a:r>
            <a:r>
              <a:rPr lang="ko-KR" altLang="en-US"/>
              <a:t>상태 </a:t>
            </a:r>
            <a:r>
              <a:rPr lang="en-US" altLang="ko-KR"/>
              <a:t>s</a:t>
            </a:r>
            <a:r>
              <a:rPr lang="ko-KR" altLang="en-US"/>
              <a:t>와 액션 </a:t>
            </a:r>
            <a:r>
              <a:rPr lang="en-US" altLang="ko-KR"/>
              <a:t>a</a:t>
            </a:r>
            <a:r>
              <a:rPr lang="ko-KR" altLang="en-US"/>
              <a:t>에 따라서 결정되는 값입니다</a:t>
            </a:r>
            <a:r>
              <a:rPr lang="en-US" altLang="ko-KR"/>
              <a:t>. </a:t>
            </a:r>
          </a:p>
          <a:p>
            <a:r>
              <a:rPr lang="ko-KR" altLang="en-US"/>
              <a:t>수학적으로 다음과 같이 다변수함수의 형태를 나타내고 있습니다</a:t>
            </a:r>
            <a:r>
              <a:rPr lang="en-US" altLang="ko-KR"/>
              <a:t>. </a:t>
            </a:r>
          </a:p>
          <a:p>
            <a:r>
              <a:rPr lang="en-US" altLang="ko-KR"/>
              <a:t>Q</a:t>
            </a:r>
            <a:r>
              <a:rPr lang="ko-KR" altLang="en-US"/>
              <a:t>값 </a:t>
            </a:r>
            <a:r>
              <a:rPr lang="en-US" altLang="ko-KR"/>
              <a:t>: Q(s, a) </a:t>
            </a:r>
          </a:p>
          <a:p>
            <a:r>
              <a:rPr lang="ko-KR" altLang="en-US"/>
              <a:t>변수 </a:t>
            </a:r>
            <a:r>
              <a:rPr lang="en-US" altLang="ko-KR"/>
              <a:t>s</a:t>
            </a:r>
            <a:r>
              <a:rPr lang="ko-KR" altLang="en-US"/>
              <a:t>는 상태</a:t>
            </a:r>
            <a:r>
              <a:rPr lang="en-US" altLang="ko-KR"/>
              <a:t>(state), a</a:t>
            </a:r>
            <a:r>
              <a:rPr lang="ko-KR" altLang="en-US"/>
              <a:t>는 </a:t>
            </a:r>
            <a:r>
              <a:rPr lang="en-US" altLang="ko-KR"/>
              <a:t>action(</a:t>
            </a:r>
            <a:r>
              <a:rPr lang="ko-KR" altLang="en-US"/>
              <a:t>액션</a:t>
            </a:r>
            <a:r>
              <a:rPr lang="en-US" altLang="ko-KR"/>
              <a:t>)</a:t>
            </a:r>
            <a:r>
              <a:rPr lang="ko-KR" altLang="en-US"/>
              <a:t>의 머리글자입니다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다변수 함수의 이미지는 표</a:t>
            </a:r>
            <a:r>
              <a:rPr lang="en-US" altLang="ko-KR"/>
              <a:t>(</a:t>
            </a:r>
            <a:r>
              <a:rPr lang="ko-KR" altLang="en-US"/>
              <a:t>즉 테이블</a:t>
            </a:r>
            <a:r>
              <a:rPr lang="en-US" altLang="ko-KR"/>
              <a:t>)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이때 행은 상태</a:t>
            </a:r>
            <a:r>
              <a:rPr lang="en-US" altLang="ko-KR"/>
              <a:t>, </a:t>
            </a:r>
            <a:r>
              <a:rPr lang="ko-KR" altLang="en-US"/>
              <a:t>열은 행동으로 나타냅니다</a:t>
            </a:r>
            <a:r>
              <a:rPr lang="en-US" altLang="ko-KR"/>
              <a:t>. 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7931-E1D8-41F4-BA8A-4AA7D1E3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57" y="2971177"/>
            <a:ext cx="6665835" cy="21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28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E7D2C-51EB-4856-AD09-DA7BC688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값의 의미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08E47-EDE5-42AE-B800-352759275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3D0E3D-9394-4D7F-AE60-8B68F36991D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값은 개미를 유혹하는 냄새 그 자체입니다</a:t>
            </a:r>
            <a:r>
              <a:rPr lang="en-US" altLang="ko-KR"/>
              <a:t>. </a:t>
            </a:r>
          </a:p>
          <a:p>
            <a:r>
              <a:rPr lang="ko-KR" altLang="en-US"/>
              <a:t>앞의 예제에서 개미는 냄새를 기준으로 목표로 향하는 길을 찾습니다</a:t>
            </a:r>
            <a:r>
              <a:rPr lang="en-US" altLang="ko-KR"/>
              <a:t>. </a:t>
            </a:r>
            <a:r>
              <a:rPr lang="ko-KR" altLang="en-US"/>
              <a:t>강한 냄새가 나는 방향으로 인도되는 것입니다</a:t>
            </a:r>
            <a:r>
              <a:rPr lang="en-US" altLang="ko-KR"/>
              <a:t>. </a:t>
            </a:r>
            <a:r>
              <a:rPr lang="ko-KR" altLang="en-US"/>
              <a:t>이것이 </a:t>
            </a:r>
            <a:r>
              <a:rPr lang="en-US" altLang="ko-KR"/>
              <a:t>Q</a:t>
            </a:r>
            <a:r>
              <a:rPr lang="ko-KR" altLang="en-US"/>
              <a:t>값의 본질입니다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일반적으로 </a:t>
            </a:r>
            <a:r>
              <a:rPr lang="en-US" altLang="ko-KR"/>
              <a:t>Q</a:t>
            </a:r>
            <a:r>
              <a:rPr lang="ko-KR" altLang="en-US"/>
              <a:t>값은 </a:t>
            </a:r>
            <a:r>
              <a:rPr lang="en-US" altLang="ko-KR"/>
              <a:t>'</a:t>
            </a:r>
            <a:r>
              <a:rPr lang="ko-KR" altLang="en-US"/>
              <a:t>행동의 가치</a:t>
            </a:r>
            <a:r>
              <a:rPr lang="en-US" altLang="ko-KR"/>
              <a:t>'</a:t>
            </a:r>
            <a:r>
              <a:rPr lang="ko-KR" altLang="en-US"/>
              <a:t>라고 표현합니다</a:t>
            </a:r>
            <a:r>
              <a:rPr lang="en-US" altLang="ko-KR"/>
              <a:t>. </a:t>
            </a:r>
          </a:p>
          <a:p>
            <a:r>
              <a:rPr lang="ko-KR" altLang="en-US"/>
              <a:t>가치는 그 상태에서 해당 액션을 선택할 때 얻을 수 있는 기대되는 보상 </a:t>
            </a:r>
            <a:endParaRPr lang="en-US" altLang="ko-KR"/>
          </a:p>
          <a:p>
            <a:r>
              <a:rPr lang="ko-KR" altLang="en-US"/>
              <a:t>학습이 끝나는 경우</a:t>
            </a:r>
            <a:r>
              <a:rPr lang="en-US" altLang="ko-KR"/>
              <a:t>, </a:t>
            </a:r>
            <a:r>
              <a:rPr lang="ko-KR" altLang="en-US"/>
              <a:t>개미는 원칙적으로 </a:t>
            </a:r>
            <a:r>
              <a:rPr lang="en-US" altLang="ko-KR"/>
              <a:t>Q</a:t>
            </a:r>
            <a:r>
              <a:rPr lang="ko-KR" altLang="en-US"/>
              <a:t>값이 큰 액션을 선택합니다</a:t>
            </a:r>
            <a:r>
              <a:rPr lang="en-US" altLang="ko-KR"/>
              <a:t>. 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BDFAC2-7710-429D-9CAD-7BB347B0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50" y="2176373"/>
            <a:ext cx="6252876" cy="783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BBA58F-84CB-4277-AFF5-212C3646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247" y="4657847"/>
            <a:ext cx="3949363" cy="14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6C49F-725B-4BDE-A46D-13E8D49C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값의 표와 개미와의 대응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CFA7D-4B85-49BD-BE2A-0265CD00E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3FCC37-5F59-4565-967C-0215CB0C86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값은 상태 </a:t>
            </a:r>
            <a:r>
              <a:rPr lang="en-US" altLang="ko-KR"/>
              <a:t>s</a:t>
            </a:r>
            <a:r>
              <a:rPr lang="ko-KR" altLang="en-US"/>
              <a:t>와 액션 </a:t>
            </a:r>
            <a:r>
              <a:rPr lang="en-US" altLang="ko-KR"/>
              <a:t>a</a:t>
            </a:r>
            <a:r>
              <a:rPr lang="ko-KR" altLang="en-US"/>
              <a:t>에 의해 결정되지만</a:t>
            </a:r>
            <a:r>
              <a:rPr lang="en-US" altLang="ko-KR"/>
              <a:t>, </a:t>
            </a:r>
            <a:r>
              <a:rPr lang="ko-KR" altLang="en-US"/>
              <a:t>테이블 형식으로 표현할 수 있습니다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03190-2BB0-42DE-B14B-AC8C5A9D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156" y="1385602"/>
            <a:ext cx="5501456" cy="20433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01CCA2-822A-473B-8DA8-AF734EF15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156" y="3657343"/>
            <a:ext cx="5501456" cy="27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4B39E-D1AC-44F3-B529-C2E52CCF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학습의 수식에서 이용되는 기호의 의미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DA158-E5B1-4B66-B38D-44108CDD8B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522927-E5D8-4F12-8EB2-70E87A978BB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아래 표에서 기호의 의미를 정리했습니다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Q</a:t>
            </a:r>
            <a:r>
              <a:rPr lang="ko-KR" altLang="en-US"/>
              <a:t>값은 상태 </a:t>
            </a:r>
            <a:r>
              <a:rPr lang="en-US" altLang="ko-KR"/>
              <a:t>s</a:t>
            </a:r>
            <a:r>
              <a:rPr lang="ko-KR" altLang="en-US"/>
              <a:t>와 액션 </a:t>
            </a:r>
            <a:r>
              <a:rPr lang="en-US" altLang="ko-KR"/>
              <a:t>a</a:t>
            </a:r>
            <a:r>
              <a:rPr lang="ko-KR" altLang="en-US"/>
              <a:t>에 따라 </a:t>
            </a:r>
            <a:r>
              <a:rPr lang="en-US" altLang="ko-KR"/>
              <a:t>Q(s, a)</a:t>
            </a:r>
            <a:r>
              <a:rPr lang="ko-KR" altLang="en-US"/>
              <a:t>라는 함수로 표현됩니다</a:t>
            </a:r>
            <a:r>
              <a:rPr lang="en-US" altLang="ko-KR"/>
              <a:t>. </a:t>
            </a:r>
            <a:r>
              <a:rPr lang="ko-KR" altLang="en-US"/>
              <a:t>이 때 예제에서 액션 </a:t>
            </a:r>
            <a:r>
              <a:rPr lang="en-US" altLang="ko-KR"/>
              <a:t>a</a:t>
            </a:r>
            <a:r>
              <a:rPr lang="ko-KR" altLang="en-US"/>
              <a:t>는 위쪽</a:t>
            </a:r>
            <a:r>
              <a:rPr lang="en-US" altLang="ko-KR"/>
              <a:t>, </a:t>
            </a:r>
            <a:r>
              <a:rPr lang="ko-KR" altLang="en-US"/>
              <a:t>아래쪽</a:t>
            </a:r>
            <a:r>
              <a:rPr lang="en-US" altLang="ko-KR"/>
              <a:t>, </a:t>
            </a:r>
            <a:r>
              <a:rPr lang="ko-KR" altLang="en-US"/>
              <a:t>왼쪽</a:t>
            </a:r>
            <a:r>
              <a:rPr lang="en-US" altLang="ko-KR"/>
              <a:t>, </a:t>
            </a:r>
            <a:r>
              <a:rPr lang="ko-KR" altLang="en-US"/>
              <a:t>오른쪽으로 표기해도 되지만</a:t>
            </a:r>
            <a:r>
              <a:rPr lang="en-US" altLang="ko-KR"/>
              <a:t>, </a:t>
            </a:r>
            <a:r>
              <a:rPr lang="ko-KR" altLang="en-US"/>
              <a:t>단순화 하겠습니다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F16FF6-6FD8-4189-A039-E00D5E41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59" y="1347809"/>
            <a:ext cx="5272125" cy="1538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EABE6B-F9E2-4CB6-B60E-D9987614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508" y="4050128"/>
            <a:ext cx="6040983" cy="13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7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46CEE-00C5-4A2E-A9C8-8E717A2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학습의 수식에서 이용되는 기호의 의미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2FD63-7130-42F5-B70A-C18E4093E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8F0648-D08A-4919-ACC4-F3FB485FFF9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Q(5, </a:t>
            </a:r>
            <a:r>
              <a:rPr lang="ko-KR" altLang="en-US"/>
              <a:t>위쪽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en-US" altLang="ko-KR"/>
              <a:t>Q(5, 2)</a:t>
            </a:r>
            <a:r>
              <a:rPr lang="ko-KR" altLang="en-US"/>
              <a:t>라고 표현합니다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12E067-D9CB-40A9-BCAC-266CB5D3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02" y="1426074"/>
            <a:ext cx="6628600" cy="35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1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54AE09A-308D-45A4-A77E-A3C8CA89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81AB2-8984-4FC4-91CD-4EDA242E4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8AF34C-6AD4-4B0E-AA49-FF27C647AB2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에이전트</a:t>
            </a:r>
            <a:endParaRPr lang="en-US" altLang="ko-KR" dirty="0"/>
          </a:p>
          <a:p>
            <a:pPr lvl="1"/>
            <a:r>
              <a:rPr lang="ko-KR" altLang="en-US" dirty="0"/>
              <a:t>강화학습을 통해 스스로 학습하는 컴퓨터를 에이전트</a:t>
            </a:r>
            <a:r>
              <a:rPr lang="en-US" altLang="ko-KR" dirty="0"/>
              <a:t>(agent)</a:t>
            </a:r>
          </a:p>
          <a:p>
            <a:pPr lvl="1"/>
            <a:r>
              <a:rPr lang="ko-KR" altLang="en-US" dirty="0"/>
              <a:t>환경에 대해 사전지식이 없는 상태에서 학습을 진행 </a:t>
            </a:r>
            <a:endParaRPr lang="en-US" altLang="ko-KR" dirty="0"/>
          </a:p>
          <a:p>
            <a:pPr lvl="1"/>
            <a:r>
              <a:rPr lang="ko-KR" altLang="en-US" dirty="0"/>
              <a:t>자신이 놓인 환경에서 자신의 상태를 인식한 후 행동 </a:t>
            </a:r>
            <a:endParaRPr lang="en-US" altLang="ko-KR" dirty="0"/>
          </a:p>
          <a:p>
            <a:pPr lvl="1"/>
            <a:r>
              <a:rPr lang="ko-KR" altLang="en-US" dirty="0"/>
              <a:t>환경은 에이전트에게 보상을 주고 다음 상태를 알려줌 </a:t>
            </a:r>
            <a:endParaRPr lang="en-US" altLang="ko-KR" dirty="0"/>
          </a:p>
          <a:p>
            <a:pPr lvl="1"/>
            <a:r>
              <a:rPr lang="ko-KR" altLang="en-US" dirty="0"/>
              <a:t>이 보상을 통해 에이전트는 어떤 행동이 좋은 행동인지 간접적으로 알게 됨 </a:t>
            </a:r>
            <a:endParaRPr lang="en-US" altLang="ko-KR" dirty="0"/>
          </a:p>
          <a:p>
            <a:pPr lvl="1"/>
            <a:r>
              <a:rPr lang="ko-KR" altLang="en-US" dirty="0"/>
              <a:t> 이러한 보상을 지속해서 얻는다면 에이전트는 좋은 행동을 학습할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강화학습의 목적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 에이전트가 환경을 탐색하면서 얻는 보상들의 합을 최대화하는 </a:t>
            </a:r>
            <a:r>
              <a:rPr lang="en-US" altLang="ko-KR" dirty="0">
                <a:solidFill>
                  <a:srgbClr val="FF0000"/>
                </a:solidFill>
              </a:rPr>
              <a:t>'</a:t>
            </a:r>
            <a:r>
              <a:rPr lang="ko-KR" altLang="en-US" dirty="0">
                <a:solidFill>
                  <a:srgbClr val="FF0000"/>
                </a:solidFill>
              </a:rPr>
              <a:t>최적의 행동양식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또는 정책</a:t>
            </a:r>
            <a:r>
              <a:rPr lang="en-US" altLang="ko-KR" dirty="0">
                <a:solidFill>
                  <a:srgbClr val="FF0000"/>
                </a:solidFill>
              </a:rPr>
              <a:t>'</a:t>
            </a:r>
            <a:r>
              <a:rPr lang="ko-KR" altLang="en-US" dirty="0">
                <a:solidFill>
                  <a:srgbClr val="FF0000"/>
                </a:solidFill>
              </a:rPr>
              <a:t>을 학습하는 것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147F5F-0A1E-498A-9D6C-A0F95C69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71" y="3429000"/>
            <a:ext cx="2872308" cy="16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4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99491-E3EC-464F-92EE-ACACD06D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개미의 동작을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521A4-8748-4269-8273-9E38CA931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1453589-E1E9-4BC3-BA56-E796058E4D5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13742" y="1079973"/>
            <a:ext cx="6735698" cy="3345093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C50FC9-C3F3-4A86-9D52-134A324D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49" y="3645984"/>
            <a:ext cx="8458542" cy="315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1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0345A-442A-45CE-8829-AF207478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개미의 동작을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7AC1D-9673-4D4F-9863-74B733AEB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E6C9941-2018-406F-AE1E-94205CE40AD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지금부터는 진행하는 방의 출구에 기록된 </a:t>
                </a:r>
                <a:r>
                  <a:rPr lang="en-US" altLang="ko-KR"/>
                  <a:t>Q</a:t>
                </a:r>
                <a:r>
                  <a:rPr lang="ko-KR" altLang="en-US"/>
                  <a:t>값의 </a:t>
                </a:r>
                <a:endParaRPr lang="en-US" altLang="ko-KR"/>
              </a:p>
              <a:p>
                <a:pPr marL="0" indent="0">
                  <a:buNone/>
                </a:pPr>
                <a:r>
                  <a:rPr lang="ko-KR" altLang="en-US"/>
                  <a:t>   최댓값이 가장 큰 관심사인 것에 주의하면서 </a:t>
                </a:r>
                <a:endParaRPr lang="en-US" altLang="ko-KR"/>
              </a:p>
              <a:p>
                <a:pPr marL="0" indent="0">
                  <a:buNone/>
                </a:pPr>
                <a:r>
                  <a:rPr lang="ko-KR" altLang="en-US"/>
                  <a:t>   이를 관측하고 할인율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곱해 메모지에 기록합니다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E6C9941-2018-406F-AE1E-94205CE40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224258D-AE64-453B-A906-851D6F6ED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2" y="940509"/>
            <a:ext cx="6240884" cy="3176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65C64E-7A0A-460C-B0FE-A7262DEC6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51" y="3479250"/>
            <a:ext cx="6093692" cy="32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53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08C5C-67F1-4A1D-B251-819DB8A5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개미의 동작을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F1091B-EF24-475B-98AE-BC13E023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E9EF3E-D9D8-4083-813E-94422A02B6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다</a:t>
            </a:r>
            <a:r>
              <a:rPr lang="en-US" altLang="ko-KR"/>
              <a:t>)  -  (</a:t>
            </a:r>
            <a:r>
              <a:rPr lang="ko-KR" altLang="en-US"/>
              <a:t>가</a:t>
            </a:r>
            <a:r>
              <a:rPr lang="en-US" altLang="ko-KR"/>
              <a:t>) (</a:t>
            </a:r>
            <a:r>
              <a:rPr lang="ko-KR" altLang="en-US"/>
              <a:t>나</a:t>
            </a:r>
            <a:r>
              <a:rPr lang="en-US" altLang="ko-KR"/>
              <a:t>)</a:t>
            </a:r>
            <a:r>
              <a:rPr lang="ko-KR" altLang="en-US"/>
              <a:t>에서 메모해둔 두 값의 합을 구합니다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4B5E4-D339-4897-A8BD-EB47CAC1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12" y="1372968"/>
            <a:ext cx="7307535" cy="1224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8D5B18-71C7-450E-B279-A3F37A8CB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" y="3066076"/>
            <a:ext cx="7862442" cy="32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73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08C5C-67F1-4A1D-B251-819DB8A5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개미의 동작을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F1091B-EF24-475B-98AE-BC13E023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E9EF3E-D9D8-4083-813E-94422A02B6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최종 정리를 하면 아래와 같습니다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28B5E3-5C1A-46DF-B0F2-BC5615B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76" y="1275347"/>
            <a:ext cx="5731172" cy="37458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E41539-94E3-4BB4-AEAD-D0C07B0FF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0" y="5132048"/>
            <a:ext cx="6952277" cy="14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3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51426-F8AA-4502-8618-49C8B00E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학습의 종료조건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B6EB0F-CE17-475F-B17F-3665B3CB5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6EB168-BBF1-4D17-B9A8-5CBA4DC80C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학습이 종료됐다고 판단되는 조건은 </a:t>
            </a:r>
            <a:r>
              <a:rPr lang="en-US" altLang="ko-KR"/>
              <a:t>Q</a:t>
            </a:r>
            <a:r>
              <a:rPr lang="ko-KR" altLang="en-US"/>
              <a:t>값이 학습에 따라 일정한 값에 수렴하는 것이며</a:t>
            </a:r>
            <a:r>
              <a:rPr lang="en-US" altLang="ko-KR"/>
              <a:t>, </a:t>
            </a:r>
            <a:r>
              <a:rPr lang="ko-KR" altLang="en-US"/>
              <a:t>사람도 학습이 거듭돼도 성적이 변하지 않으면 해당 학습을 중단하게 될 것입니다</a:t>
            </a:r>
            <a:r>
              <a:rPr lang="en-US" altLang="ko-KR"/>
              <a:t>. </a:t>
            </a:r>
          </a:p>
          <a:p>
            <a:r>
              <a:rPr lang="en-US" altLang="ko-KR"/>
              <a:t>Q</a:t>
            </a:r>
            <a:r>
              <a:rPr lang="ko-KR" altLang="en-US"/>
              <a:t>값이 수렴한다는 것은 </a:t>
            </a:r>
            <a:r>
              <a:rPr lang="en-US" altLang="ko-KR"/>
              <a:t>Q</a:t>
            </a:r>
            <a:r>
              <a:rPr lang="ko-KR" altLang="en-US"/>
              <a:t>값이 학습에 따라 변하지 않게 되는 것을 의미합니다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E5D802-1CFE-47ED-BE73-DFED5282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19" y="2138865"/>
            <a:ext cx="7506748" cy="2324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405CFD-9D1F-40B7-A5E4-C18BDDE8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047" y="4348367"/>
            <a:ext cx="6409000" cy="22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25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524A7-8010-4A2E-ADBD-3F03C534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엑셀에서 확인하기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1CA86-1F10-4206-954F-1D1637308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96B396-B81B-4FFB-AF0C-DB7F42910E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엑셀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1BBEA7-A494-408F-8CCC-E91B3D4F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52" y="918369"/>
            <a:ext cx="5175676" cy="5801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8DA05A-DFD6-48F2-AA8D-2527F9345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993"/>
          <a:stretch/>
        </p:blipFill>
        <p:spPr>
          <a:xfrm>
            <a:off x="6460828" y="940509"/>
            <a:ext cx="5731172" cy="52468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695CE25-6F42-4A19-BDA8-7572D6E0D7DF}"/>
              </a:ext>
            </a:extLst>
          </p:cNvPr>
          <p:cNvCxnSpPr/>
          <p:nvPr/>
        </p:nvCxnSpPr>
        <p:spPr>
          <a:xfrm flipH="1">
            <a:off x="6325299" y="1283516"/>
            <a:ext cx="620785" cy="394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785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FCB85-0156-1DAC-B470-460E1392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572A7A-40CE-E9EA-5146-145FE110E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A27BD6-384A-28A3-F815-176AE7F7912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DQN</a:t>
            </a:r>
          </a:p>
          <a:p>
            <a:pPr lvl="1"/>
            <a:r>
              <a:rPr lang="ko-KR" altLang="en-US"/>
              <a:t>신경망을 </a:t>
            </a:r>
            <a:r>
              <a:rPr lang="en-US" altLang="ko-KR"/>
              <a:t>Q</a:t>
            </a:r>
            <a:r>
              <a:rPr lang="ko-KR" altLang="en-US"/>
              <a:t>학습에 활용하는 것이 </a:t>
            </a:r>
            <a:r>
              <a:rPr lang="en-US" altLang="ko-KR"/>
              <a:t>DQN </a:t>
            </a:r>
          </a:p>
          <a:p>
            <a:pPr lvl="1"/>
            <a:r>
              <a:rPr lang="en-US" altLang="ko-KR"/>
              <a:t>DQN</a:t>
            </a:r>
            <a:r>
              <a:rPr lang="ko-KR" altLang="en-US"/>
              <a:t>은 </a:t>
            </a:r>
            <a:r>
              <a:rPr lang="en-US" altLang="ko-KR"/>
              <a:t>Deep Q-Network </a:t>
            </a:r>
          </a:p>
          <a:p>
            <a:pPr lvl="1"/>
            <a:r>
              <a:rPr lang="ko-KR" altLang="en-US"/>
              <a:t>앞에서 예제처럼 실제는 단순하지 않기 때문에 표를 만들어서 설명하기 불가능 </a:t>
            </a:r>
            <a:endParaRPr lang="en-US" altLang="ko-KR"/>
          </a:p>
          <a:p>
            <a:pPr lvl="1"/>
            <a:r>
              <a:rPr lang="ko-KR" altLang="en-US"/>
              <a:t>비디오 게임에서 캐릭터의 상태는 빠르게 변하고</a:t>
            </a:r>
            <a:r>
              <a:rPr lang="en-US" altLang="ko-KR"/>
              <a:t>, </a:t>
            </a:r>
            <a:r>
              <a:rPr lang="ko-KR" altLang="en-US"/>
              <a:t>그중에서 움직이는 캐릭터의 액션은 매우 복잡함 </a:t>
            </a:r>
            <a:endParaRPr lang="en-US" altLang="ko-KR"/>
          </a:p>
          <a:p>
            <a:pPr lvl="1"/>
            <a:r>
              <a:rPr lang="en-US" altLang="ko-KR"/>
              <a:t>Q</a:t>
            </a:r>
            <a:r>
              <a:rPr lang="ko-KR" altLang="en-US"/>
              <a:t>학습을 적용해 게임에서 이기기 위한 프로그램을 작성한다고 가정해봅시다 </a:t>
            </a:r>
            <a:endParaRPr lang="en-US" altLang="ko-KR"/>
          </a:p>
          <a:p>
            <a:pPr lvl="1"/>
            <a:r>
              <a:rPr lang="ko-KR" altLang="en-US"/>
              <a:t>상태 수와 액션 수가 방대해 </a:t>
            </a:r>
            <a:r>
              <a:rPr lang="en-US" altLang="ko-KR"/>
              <a:t>Q</a:t>
            </a:r>
            <a:r>
              <a:rPr lang="ko-KR" altLang="en-US"/>
              <a:t>값을 함수의 식과 테이블로 표현하는 것은 실질적으로 불가능하기 때문에 신경망을 활용</a:t>
            </a:r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98493A-F2DB-7C2B-5B74-6ECD992C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861" y="3540696"/>
            <a:ext cx="4878632" cy="268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83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1BAC6-C2F0-7AE5-155F-21144F96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</a:t>
            </a:r>
            <a:r>
              <a:rPr lang="ko-KR" altLang="en-US"/>
              <a:t>의 입출력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3A319-9A86-C5B7-C86B-40BA1ABF1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03BA42-6D61-50E3-8D26-7C9D84B330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7132" y="904720"/>
            <a:ext cx="11653411" cy="5828871"/>
          </a:xfrm>
        </p:spPr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학습의 목적은 상태 </a:t>
            </a:r>
            <a:r>
              <a:rPr lang="en-US" altLang="ko-KR"/>
              <a:t>s</a:t>
            </a:r>
            <a:r>
              <a:rPr lang="ko-KR" altLang="en-US"/>
              <a:t>가 주어졌을 때</a:t>
            </a:r>
            <a:r>
              <a:rPr lang="en-US" altLang="ko-KR"/>
              <a:t>, </a:t>
            </a:r>
            <a:r>
              <a:rPr lang="ko-KR" altLang="en-US"/>
              <a:t>다음의 액션 </a:t>
            </a:r>
            <a:r>
              <a:rPr lang="en-US" altLang="ko-KR"/>
              <a:t>a</a:t>
            </a:r>
            <a:r>
              <a:rPr lang="ko-KR" altLang="en-US"/>
              <a:t>가 무엇인지를 나타내는 정보를 작성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따라서 </a:t>
            </a:r>
            <a:r>
              <a:rPr lang="en-US" altLang="ko-KR"/>
              <a:t>DQN</a:t>
            </a:r>
            <a:r>
              <a:rPr lang="ko-KR" altLang="en-US"/>
              <a:t>을 위한 신경망에는 </a:t>
            </a:r>
            <a:r>
              <a:rPr lang="en-US" altLang="ko-KR"/>
              <a:t>‘</a:t>
            </a:r>
            <a:r>
              <a:rPr lang="ko-KR" altLang="en-US"/>
              <a:t>상태</a:t>
            </a:r>
            <a:r>
              <a:rPr lang="en-US" altLang="ko-KR"/>
              <a:t>’</a:t>
            </a:r>
            <a:r>
              <a:rPr lang="ko-KR" altLang="en-US"/>
              <a:t>가 입력되고</a:t>
            </a:r>
            <a:r>
              <a:rPr lang="en-US" altLang="ko-KR"/>
              <a:t>, ‘</a:t>
            </a:r>
            <a:r>
              <a:rPr lang="ko-KR" altLang="en-US"/>
              <a:t>액션</a:t>
            </a:r>
            <a:r>
              <a:rPr lang="en-US" altLang="ko-KR"/>
              <a:t>’</a:t>
            </a:r>
            <a:r>
              <a:rPr lang="ko-KR" altLang="en-US"/>
              <a:t>이 출력 </a:t>
            </a:r>
            <a:endParaRPr lang="en-US" altLang="ko-KR"/>
          </a:p>
          <a:p>
            <a:r>
              <a:rPr lang="ko-KR" altLang="en-US"/>
              <a:t>아래 예제는 </a:t>
            </a:r>
            <a:r>
              <a:rPr lang="en-US" altLang="ko-KR"/>
              <a:t>DQN</a:t>
            </a:r>
            <a:r>
              <a:rPr lang="ko-KR" altLang="en-US"/>
              <a:t>의 한가지 예</a:t>
            </a:r>
            <a:r>
              <a:rPr lang="en-US" altLang="ko-KR"/>
              <a:t>, </a:t>
            </a:r>
            <a:r>
              <a:rPr lang="ko-KR" altLang="en-US"/>
              <a:t>입력 </a:t>
            </a:r>
            <a:r>
              <a:rPr lang="en-US" altLang="ko-KR"/>
              <a:t>8</a:t>
            </a:r>
            <a:r>
              <a:rPr lang="ko-KR" altLang="en-US"/>
              <a:t>가지</a:t>
            </a:r>
            <a:r>
              <a:rPr lang="en-US" altLang="ko-KR"/>
              <a:t>, </a:t>
            </a:r>
            <a:r>
              <a:rPr lang="ko-KR" altLang="en-US"/>
              <a:t>출력 </a:t>
            </a:r>
            <a:r>
              <a:rPr lang="en-US" altLang="ko-KR"/>
              <a:t>4</a:t>
            </a:r>
            <a:r>
              <a:rPr lang="ko-KR" altLang="en-US"/>
              <a:t>가지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9236E3-D7DA-C3F8-5963-988B1D60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708" y="1424755"/>
            <a:ext cx="3548092" cy="865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E1555B-77BD-6448-C53E-0A3340926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91" y="3360018"/>
            <a:ext cx="4756824" cy="33735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3BAEE4-22AF-6DF5-D2DF-7AAA1F47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129" y="4305283"/>
            <a:ext cx="5378680" cy="2340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D7654A-DE21-625A-173D-C6EEA938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369" y="3851384"/>
            <a:ext cx="6339593" cy="3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09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B30B2-6024-BE3A-3707-54074261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</a:t>
            </a:r>
            <a:r>
              <a:rPr lang="ko-KR" altLang="en-US"/>
              <a:t>의 비용함수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15924B-9E78-6FDA-DAD5-3785A587AE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46CE2-C011-6149-8FFD-D15B664191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신경망의 비용함수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학습이 종료되면 </a:t>
            </a:r>
            <a:r>
              <a:rPr lang="en-US" altLang="ko-KR"/>
              <a:t>Q(s, a)</a:t>
            </a:r>
            <a:r>
              <a:rPr lang="ko-KR" altLang="en-US"/>
              <a:t>의 갱신은 불필요 식 </a:t>
            </a:r>
            <a:r>
              <a:rPr lang="en-US" altLang="ko-KR"/>
              <a:t>2</a:t>
            </a:r>
            <a:r>
              <a:rPr lang="ko-KR" altLang="en-US"/>
              <a:t>는 반드시 </a:t>
            </a:r>
            <a:r>
              <a:rPr lang="en-US" altLang="ko-KR"/>
              <a:t>0</a:t>
            </a:r>
            <a:r>
              <a:rPr lang="ko-KR" altLang="en-US"/>
              <a:t>이 된다</a:t>
            </a:r>
            <a:r>
              <a:rPr lang="en-US" altLang="ko-KR"/>
              <a:t>. </a:t>
            </a:r>
          </a:p>
          <a:p>
            <a:r>
              <a:rPr lang="ko-KR" altLang="en-US"/>
              <a:t>진정한 </a:t>
            </a:r>
            <a:r>
              <a:rPr lang="en-US" altLang="ko-KR"/>
              <a:t>Q</a:t>
            </a:r>
            <a:r>
              <a:rPr lang="ko-KR" altLang="en-US"/>
              <a:t>값과 학습 도중의 </a:t>
            </a:r>
            <a:r>
              <a:rPr lang="en-US" altLang="ko-KR"/>
              <a:t>Q</a:t>
            </a:r>
            <a:r>
              <a:rPr lang="ko-KR" altLang="en-US"/>
              <a:t>값 차이</a:t>
            </a:r>
            <a:r>
              <a:rPr lang="en-US" altLang="ko-KR"/>
              <a:t>, </a:t>
            </a:r>
            <a:r>
              <a:rPr lang="ko-KR" altLang="en-US"/>
              <a:t>즉 학습 후의 </a:t>
            </a:r>
            <a:r>
              <a:rPr lang="en-US" altLang="ko-KR"/>
              <a:t>Q</a:t>
            </a:r>
            <a:r>
              <a:rPr lang="ko-KR" altLang="en-US"/>
              <a:t>값과 현 </a:t>
            </a:r>
            <a:r>
              <a:rPr lang="en-US" altLang="ko-KR"/>
              <a:t>Q</a:t>
            </a:r>
            <a:r>
              <a:rPr lang="ko-KR" altLang="en-US"/>
              <a:t>값과의 </a:t>
            </a:r>
            <a:r>
              <a:rPr lang="en-US" altLang="ko-KR"/>
              <a:t>‘</a:t>
            </a:r>
            <a:r>
              <a:rPr lang="ko-KR" altLang="en-US"/>
              <a:t>오차의 기준</a:t>
            </a:r>
            <a:r>
              <a:rPr lang="en-US" altLang="ko-KR"/>
              <a:t>’</a:t>
            </a:r>
            <a:r>
              <a:rPr lang="ko-KR" altLang="en-US"/>
              <a:t>은 다음 식으로 표현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13EF1B-15C1-0312-8221-7CC05011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70" y="1607262"/>
            <a:ext cx="5048992" cy="28787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A70C50-CACD-9425-87DF-EE36CB0D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3" y="1544217"/>
            <a:ext cx="5449777" cy="7319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DC73D-3844-770E-1965-A95203443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1" y="5766675"/>
            <a:ext cx="5924382" cy="773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7E7AC7-7D5D-C344-8D77-8CD066D1A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617" y="2468722"/>
            <a:ext cx="5449777" cy="5294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CE5A1D-857A-30D2-6B18-B3E666C0D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123" y="3190683"/>
            <a:ext cx="5156764" cy="5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8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9DA96-1B78-4A94-8E55-D642068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강화학습이란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DB872D-2B43-48B2-8889-403F8E4EA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65EA54-3DB4-4D34-9DF8-C3FB1D63E6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순차적 행동 결정 문제</a:t>
            </a:r>
            <a:endParaRPr lang="en-US" altLang="ko-KR" dirty="0"/>
          </a:p>
          <a:p>
            <a:pPr lvl="1"/>
            <a:r>
              <a:rPr lang="ko-KR" altLang="en-US" dirty="0"/>
              <a:t>강화학습은 결정을 순차적으로 내려야 하는 문제에 적용</a:t>
            </a:r>
            <a:endParaRPr lang="en-US" altLang="ko-KR" dirty="0"/>
          </a:p>
          <a:p>
            <a:r>
              <a:rPr lang="ko-KR" altLang="en-US" dirty="0"/>
              <a:t>순차적 행동 결정 문제의 구성 요소 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(state)</a:t>
            </a:r>
          </a:p>
          <a:p>
            <a:pPr lvl="2"/>
            <a:r>
              <a:rPr lang="ko-KR" altLang="en-US" dirty="0"/>
              <a:t>에이전트의 정적인 </a:t>
            </a:r>
            <a:r>
              <a:rPr lang="ko-KR" altLang="en-US" dirty="0" err="1"/>
              <a:t>요소뿐만</a:t>
            </a:r>
            <a:r>
              <a:rPr lang="ko-KR" altLang="en-US" dirty="0"/>
              <a:t> 아니라 동적인 요소까지 포함 </a:t>
            </a:r>
            <a:endParaRPr lang="en-US" altLang="ko-KR" dirty="0"/>
          </a:p>
          <a:p>
            <a:pPr lvl="3"/>
            <a:r>
              <a:rPr lang="ko-KR" altLang="en-US" dirty="0"/>
              <a:t>탁구를 치는 에이전트는 학습을 위해서는 탁구공의 </a:t>
            </a:r>
            <a:r>
              <a:rPr lang="ko-KR" altLang="en-US" dirty="0" err="1"/>
              <a:t>위치뿐만</a:t>
            </a:r>
            <a:r>
              <a:rPr lang="ko-KR" altLang="en-US" dirty="0"/>
              <a:t> 아니라 속도</a:t>
            </a:r>
            <a:r>
              <a:rPr lang="en-US" altLang="ko-KR" dirty="0"/>
              <a:t>, </a:t>
            </a:r>
            <a:r>
              <a:rPr lang="ko-KR" altLang="en-US" dirty="0"/>
              <a:t>가속도 같은 정보도 필요 </a:t>
            </a:r>
            <a:endParaRPr lang="en-US" altLang="ko-KR" dirty="0"/>
          </a:p>
          <a:p>
            <a:pPr lvl="1"/>
            <a:r>
              <a:rPr lang="ko-KR" altLang="en-US" dirty="0"/>
              <a:t>행동 </a:t>
            </a:r>
            <a:r>
              <a:rPr lang="en-US" altLang="ko-KR" dirty="0"/>
              <a:t>(action)</a:t>
            </a:r>
          </a:p>
          <a:p>
            <a:pPr lvl="2"/>
            <a:r>
              <a:rPr lang="ko-KR" altLang="en-US" dirty="0"/>
              <a:t>에이전트가 어떠한 상태에서 취할 수 있는 행동으로서 </a:t>
            </a:r>
            <a:r>
              <a:rPr lang="en-US" altLang="ko-KR" dirty="0"/>
              <a:t>'</a:t>
            </a:r>
            <a:r>
              <a:rPr lang="ko-KR" altLang="en-US" dirty="0"/>
              <a:t>상</a:t>
            </a:r>
            <a:r>
              <a:rPr lang="en-US" altLang="ko-KR" dirty="0"/>
              <a:t>', '</a:t>
            </a:r>
            <a:r>
              <a:rPr lang="ko-KR" altLang="en-US" dirty="0"/>
              <a:t>하</a:t>
            </a:r>
            <a:r>
              <a:rPr lang="en-US" altLang="ko-KR" dirty="0"/>
              <a:t>', '</a:t>
            </a:r>
            <a:r>
              <a:rPr lang="ko-KR" altLang="en-US" dirty="0"/>
              <a:t>좌</a:t>
            </a:r>
            <a:r>
              <a:rPr lang="en-US" altLang="ko-KR" dirty="0"/>
              <a:t>', '</a:t>
            </a:r>
            <a:r>
              <a:rPr lang="ko-KR" altLang="en-US" dirty="0"/>
              <a:t>우</a:t>
            </a:r>
            <a:r>
              <a:rPr lang="en-US" altLang="ko-KR" dirty="0"/>
              <a:t>'</a:t>
            </a:r>
            <a:r>
              <a:rPr lang="ko-KR" altLang="en-US" dirty="0"/>
              <a:t>같은 것을 의미 </a:t>
            </a:r>
            <a:endParaRPr lang="en-US" altLang="ko-KR" dirty="0"/>
          </a:p>
          <a:p>
            <a:pPr lvl="1"/>
            <a:r>
              <a:rPr lang="ko-KR" altLang="en-US" dirty="0"/>
              <a:t>보상 </a:t>
            </a:r>
            <a:r>
              <a:rPr lang="en-US" altLang="ko-KR" dirty="0"/>
              <a:t>(reward)</a:t>
            </a:r>
          </a:p>
          <a:p>
            <a:pPr lvl="2"/>
            <a:r>
              <a:rPr lang="ko-KR" altLang="en-US" dirty="0"/>
              <a:t>가장 </a:t>
            </a:r>
            <a:r>
              <a:rPr lang="ko-KR" altLang="en-US" dirty="0" err="1"/>
              <a:t>핵점적인</a:t>
            </a:r>
            <a:r>
              <a:rPr lang="ko-KR" altLang="en-US" dirty="0"/>
              <a:t> 개념 </a:t>
            </a:r>
            <a:endParaRPr lang="en-US" altLang="ko-KR" dirty="0"/>
          </a:p>
          <a:p>
            <a:pPr lvl="2"/>
            <a:r>
              <a:rPr lang="ko-KR" altLang="en-US" dirty="0"/>
              <a:t>에이전트가 학습할 수 있는 유일한 정보가 바로 보상 </a:t>
            </a:r>
            <a:endParaRPr lang="en-US" altLang="ko-KR" dirty="0"/>
          </a:p>
          <a:p>
            <a:pPr lvl="2"/>
            <a:r>
              <a:rPr lang="ko-KR" altLang="en-US" dirty="0"/>
              <a:t>이 보상이라는 정보를 통해 에이전트는 자신이 했던 행동들을 평가할 수 있고 이로 인해 어떤 행동이 좋은 행동인지 알 수 있음 </a:t>
            </a:r>
            <a:endParaRPr lang="en-US" altLang="ko-KR" dirty="0"/>
          </a:p>
          <a:p>
            <a:pPr lvl="2"/>
            <a:r>
              <a:rPr lang="ko-KR" altLang="en-US" dirty="0"/>
              <a:t>에이전트는 어떤 상황에서 얼마의 보상이 나오는지 미리 알지는 못함 </a:t>
            </a:r>
            <a:endParaRPr lang="en-US" altLang="ko-KR" dirty="0"/>
          </a:p>
          <a:p>
            <a:pPr lvl="1"/>
            <a:r>
              <a:rPr lang="ko-KR" altLang="en-US" dirty="0"/>
              <a:t>정책</a:t>
            </a:r>
            <a:r>
              <a:rPr lang="en-US" altLang="ko-KR" dirty="0"/>
              <a:t> (policy)</a:t>
            </a:r>
          </a:p>
          <a:p>
            <a:pPr lvl="2"/>
            <a:r>
              <a:rPr lang="ko-KR" altLang="en-US" dirty="0"/>
              <a:t>순차적 행동 결정 문제에서 구해야 할 답은 바로 정책 </a:t>
            </a:r>
            <a:endParaRPr lang="en-US" altLang="ko-KR" dirty="0"/>
          </a:p>
          <a:p>
            <a:pPr lvl="2"/>
            <a:r>
              <a:rPr lang="ko-KR" altLang="en-US" dirty="0"/>
              <a:t>에이전트가 보상을 얻으려면 행동을 해야 하는데 특정 상태가 아닌 모든 상태에서 대해 어떤 행동을 해야 할지 알아야 하는데 이렇게 모든 상태에 대해 에이전트가 어떤 행동을 해야 하는지 </a:t>
            </a:r>
            <a:r>
              <a:rPr lang="ko-KR" altLang="en-US" dirty="0" err="1"/>
              <a:t>정해놓은</a:t>
            </a:r>
            <a:r>
              <a:rPr lang="ko-KR" altLang="en-US" dirty="0"/>
              <a:t> 것이 정책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94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F81B3-7C9A-4E3F-8CE9-29B3DF3F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강화학습이란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912C8-2431-49C6-A956-D358229FB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81C67-C0C5-4500-A7A4-E5523ACCE2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강화학습 </a:t>
            </a:r>
            <a:r>
              <a:rPr lang="en-US" altLang="ko-KR" dirty="0"/>
              <a:t>Agent</a:t>
            </a:r>
            <a:r>
              <a:rPr lang="ko-KR" altLang="en-US" dirty="0"/>
              <a:t>의 구성요소</a:t>
            </a:r>
            <a:endParaRPr lang="en-US" altLang="ko-KR" dirty="0"/>
          </a:p>
          <a:p>
            <a:pPr lvl="1"/>
            <a:r>
              <a:rPr lang="ko-KR" altLang="en-US" dirty="0"/>
              <a:t>정책 </a:t>
            </a:r>
            <a:r>
              <a:rPr lang="en-US" altLang="ko-KR" dirty="0"/>
              <a:t>(policy) : </a:t>
            </a:r>
            <a:r>
              <a:rPr lang="en-US" altLang="ko-KR" dirty="0" err="1"/>
              <a:t>agnet</a:t>
            </a:r>
            <a:r>
              <a:rPr lang="ko-KR" altLang="en-US" dirty="0"/>
              <a:t>가 특정 상태에서 행동하는 방식을 결정하는 요소 </a:t>
            </a:r>
            <a:endParaRPr lang="en-US" altLang="ko-KR" dirty="0"/>
          </a:p>
          <a:p>
            <a:pPr lvl="1"/>
            <a:r>
              <a:rPr lang="ko-KR" altLang="en-US" dirty="0"/>
              <a:t>가치 함수</a:t>
            </a:r>
            <a:r>
              <a:rPr lang="en-US" altLang="ko-KR" dirty="0"/>
              <a:t>(value function) : </a:t>
            </a:r>
            <a:r>
              <a:rPr lang="ko-KR" altLang="en-US" dirty="0"/>
              <a:t>각각의 상태나 행동이 얼마나 </a:t>
            </a:r>
            <a:r>
              <a:rPr lang="ko-KR" altLang="en-US" dirty="0" err="1"/>
              <a:t>좋으지</a:t>
            </a:r>
            <a:r>
              <a:rPr lang="ko-KR" altLang="en-US" dirty="0"/>
              <a:t> 평가하는 요소 </a:t>
            </a:r>
            <a:endParaRPr lang="en-US" altLang="ko-KR" dirty="0"/>
          </a:p>
          <a:p>
            <a:pPr lvl="1"/>
            <a:r>
              <a:rPr lang="ko-KR" altLang="en-US" dirty="0"/>
              <a:t>모델 </a:t>
            </a:r>
            <a:r>
              <a:rPr lang="en-US" altLang="ko-KR" dirty="0"/>
              <a:t>(model) : agent</a:t>
            </a:r>
            <a:r>
              <a:rPr lang="ko-KR" altLang="en-US" dirty="0"/>
              <a:t>가 추측하는 세상 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48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9EAE3-541D-47B9-9A1E-DAAA3DC8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강화학습이란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A16E11-F5F0-48FC-96B7-37C5818A1D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63CEDC-296B-44C7-B007-A4D075A9EC4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강화학습의 중요 수식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가치 함수 </a:t>
            </a:r>
            <a:endParaRPr lang="en-US" altLang="ko-KR"/>
          </a:p>
          <a:p>
            <a:pPr lvl="1"/>
            <a:r>
              <a:rPr lang="ko-KR" altLang="en-US"/>
              <a:t>큐함수</a:t>
            </a:r>
            <a:endParaRPr lang="en-US" altLang="ko-KR"/>
          </a:p>
          <a:p>
            <a:pPr lvl="1"/>
            <a:r>
              <a:rPr lang="ko-KR" altLang="en-US"/>
              <a:t>벨만 기대 방정식</a:t>
            </a:r>
            <a:r>
              <a:rPr lang="en-US" altLang="ko-KR"/>
              <a:t>, </a:t>
            </a:r>
            <a:r>
              <a:rPr lang="ko-KR" altLang="en-US"/>
              <a:t>벨만 최적 방정식 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1B4E8B-2216-4CA1-9947-4D04E29F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23" y="1495776"/>
            <a:ext cx="4906060" cy="981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B68220-4D3F-4A35-B2A1-674AAED7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8" y="1495776"/>
            <a:ext cx="5792008" cy="10002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250389-DA34-4A44-A844-6A8EB80A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23" y="2698885"/>
            <a:ext cx="4706007" cy="1076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2F886B-9035-4C70-A240-F75CC9288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68" y="2614274"/>
            <a:ext cx="5963482" cy="12765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726777-A8F3-44BF-B107-A6D279AD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3" y="4058289"/>
            <a:ext cx="6144482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92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F7F61-B8DA-4938-9E6F-14B3B36F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강화학습에 필요한 지식들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171612-A1B1-4E18-B11F-912493D55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D209A2-B298-4E2A-8570-C09B9A2DE2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강화학습을 위한 사전 지식</a:t>
            </a:r>
            <a:endParaRPr lang="en-US" altLang="ko-KR"/>
          </a:p>
          <a:p>
            <a:pPr lvl="1"/>
            <a:r>
              <a:rPr lang="ko-KR" altLang="en-US"/>
              <a:t>기댓값의 정의 </a:t>
            </a:r>
            <a:endParaRPr lang="en-US" altLang="ko-KR"/>
          </a:p>
          <a:p>
            <a:pPr lvl="1"/>
            <a:r>
              <a:rPr lang="ko-KR" altLang="en-US"/>
              <a:t>다이내믹 프로그래밍 </a:t>
            </a:r>
            <a:endParaRPr lang="en-US" altLang="ko-KR"/>
          </a:p>
          <a:p>
            <a:pPr lvl="1"/>
            <a:r>
              <a:rPr lang="ko-KR" altLang="en-US"/>
              <a:t>조건부 확률 </a:t>
            </a:r>
            <a:endParaRPr lang="en-US" altLang="ko-KR"/>
          </a:p>
          <a:p>
            <a:pPr lvl="1"/>
            <a:r>
              <a:rPr lang="ko-KR" altLang="en-US"/>
              <a:t>조건부 </a:t>
            </a:r>
            <a:r>
              <a:rPr lang="ko-KR" altLang="en-US" err="1"/>
              <a:t>기댓값</a:t>
            </a:r>
            <a:endParaRPr lang="en-US" altLang="ko-KR"/>
          </a:p>
          <a:p>
            <a:pPr lvl="1"/>
            <a:r>
              <a:rPr lang="ko-KR" altLang="en-US" err="1"/>
              <a:t>마르코프</a:t>
            </a:r>
            <a:r>
              <a:rPr lang="ko-KR" altLang="en-US"/>
              <a:t> 결정과정</a:t>
            </a:r>
            <a:r>
              <a:rPr lang="en-US" altLang="ko-KR"/>
              <a:t>(Markov Decision Process : </a:t>
            </a:r>
            <a:r>
              <a:rPr lang="en-US" altLang="ko-KR" err="1"/>
              <a:t>MDP</a:t>
            </a:r>
            <a:r>
              <a:rPr lang="en-US" altLang="ko-KR"/>
              <a:t>)</a:t>
            </a:r>
          </a:p>
          <a:p>
            <a:pPr lvl="2"/>
            <a:r>
              <a:rPr lang="ko-KR" altLang="en-US" err="1"/>
              <a:t>마르코프</a:t>
            </a:r>
            <a:r>
              <a:rPr lang="ko-KR" altLang="en-US"/>
              <a:t> 과정</a:t>
            </a:r>
            <a:r>
              <a:rPr lang="en-US" altLang="ko-KR"/>
              <a:t>(</a:t>
            </a:r>
            <a:r>
              <a:rPr lang="ko-KR" altLang="en-US" err="1"/>
              <a:t>마르코프</a:t>
            </a:r>
            <a:r>
              <a:rPr lang="ko-KR" altLang="en-US"/>
              <a:t> 연쇄</a:t>
            </a:r>
            <a:r>
              <a:rPr lang="en-US" altLang="ko-KR"/>
              <a:t>) </a:t>
            </a:r>
          </a:p>
          <a:p>
            <a:pPr lvl="2"/>
            <a:r>
              <a:rPr lang="ko-KR" altLang="en-US" err="1"/>
              <a:t>마르코프</a:t>
            </a:r>
            <a:r>
              <a:rPr lang="ko-KR" altLang="en-US"/>
              <a:t> 보상 과정</a:t>
            </a:r>
            <a:r>
              <a:rPr lang="en-US" altLang="ko-KR"/>
              <a:t>(Markov Reward Processed : </a:t>
            </a:r>
            <a:r>
              <a:rPr lang="en-US" altLang="ko-KR" err="1"/>
              <a:t>MRP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en-US" altLang="ko-KR"/>
          </a:p>
          <a:p>
            <a:pPr lvl="2"/>
            <a:r>
              <a:rPr lang="ko-KR" altLang="en-US" err="1"/>
              <a:t>마르코프</a:t>
            </a:r>
            <a:r>
              <a:rPr lang="ko-KR" altLang="en-US"/>
              <a:t> 결정 과정</a:t>
            </a:r>
            <a:r>
              <a:rPr lang="en-US" altLang="ko-KR"/>
              <a:t>(Markov Decision Process : </a:t>
            </a:r>
            <a:r>
              <a:rPr lang="en-US" altLang="ko-KR" err="1"/>
              <a:t>MDP</a:t>
            </a:r>
            <a:r>
              <a:rPr lang="en-US" altLang="ko-KR"/>
              <a:t>)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3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B264C-0E72-4946-8474-8D31590C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다이나믹 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94824B-0F03-473A-BC15-EE6A20FBA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415781-177D-430A-BC66-2FA19FED05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다이나믹 프로그램</a:t>
            </a:r>
            <a:endParaRPr lang="en-US" altLang="ko-KR" dirty="0"/>
          </a:p>
          <a:p>
            <a:pPr lvl="1"/>
            <a:r>
              <a:rPr lang="ko-KR" altLang="en-US" dirty="0"/>
              <a:t>다이나믹 프로그래밍</a:t>
            </a:r>
            <a:r>
              <a:rPr lang="en-US" altLang="ko-KR" dirty="0"/>
              <a:t>(Dynamic Programming) </a:t>
            </a:r>
            <a:r>
              <a:rPr lang="ko-KR" altLang="en-US" dirty="0"/>
              <a:t>알고리즘은 응용 수학자 </a:t>
            </a:r>
            <a:r>
              <a:rPr lang="ko-KR" altLang="en-US" dirty="0">
                <a:solidFill>
                  <a:srgbClr val="FF0000"/>
                </a:solidFill>
              </a:rPr>
              <a:t>리차드 </a:t>
            </a:r>
            <a:r>
              <a:rPr lang="ko-KR" altLang="en-US" dirty="0" err="1">
                <a:solidFill>
                  <a:srgbClr val="FF0000"/>
                </a:solidFill>
              </a:rPr>
              <a:t>벨만</a:t>
            </a:r>
            <a:r>
              <a:rPr lang="en-US" altLang="ko-KR" dirty="0">
                <a:solidFill>
                  <a:srgbClr val="FF0000"/>
                </a:solidFill>
              </a:rPr>
              <a:t>(Richard Bellman)</a:t>
            </a:r>
            <a:r>
              <a:rPr lang="ko-KR" altLang="en-US" dirty="0"/>
              <a:t>이 </a:t>
            </a:r>
            <a:r>
              <a:rPr lang="en-US" altLang="ko-KR" dirty="0"/>
              <a:t>1953</a:t>
            </a:r>
            <a:r>
              <a:rPr lang="ko-KR" altLang="en-US" dirty="0"/>
              <a:t>년에 고안한 알고리즘</a:t>
            </a:r>
            <a:endParaRPr lang="en-US" altLang="ko-KR" dirty="0"/>
          </a:p>
          <a:p>
            <a:pPr lvl="1"/>
            <a:r>
              <a:rPr lang="ko-KR" altLang="en-US" dirty="0"/>
              <a:t>문제를 각각의 작은 문제로 나누어 해결한 결과를 저장해줬다가 나중에 큰 문제의 결과와 합하여 풀이하는 알고리즘 </a:t>
            </a:r>
            <a:endParaRPr lang="en-US" altLang="ko-KR" dirty="0"/>
          </a:p>
          <a:p>
            <a:pPr lvl="1"/>
            <a:r>
              <a:rPr lang="ko-KR" altLang="en-US" dirty="0"/>
              <a:t>다이나믹 프로그래밍 알고리즘을 이용하면 문제의 최적 해결 방법이 부분 문제에 대한 최적 해결 방법으로 구성되는 경우의 문제</a:t>
            </a:r>
            <a:r>
              <a:rPr lang="en-US" altLang="ko-KR" dirty="0"/>
              <a:t>, </a:t>
            </a:r>
            <a:r>
              <a:rPr lang="ko-KR" altLang="en-US" dirty="0"/>
              <a:t>측 최적 부분 구조</a:t>
            </a:r>
            <a:r>
              <a:rPr lang="en-US" altLang="ko-KR" dirty="0"/>
              <a:t>(Optimal Substructure)</a:t>
            </a:r>
            <a:r>
              <a:rPr lang="ko-KR" altLang="en-US" dirty="0"/>
              <a:t>를 갖고 있는 문제를 풀이할 수 있음 </a:t>
            </a:r>
            <a:endParaRPr lang="en-US" altLang="ko-KR" dirty="0"/>
          </a:p>
          <a:p>
            <a:pPr lvl="1"/>
            <a:r>
              <a:rPr lang="ko-KR" altLang="en-US" dirty="0" err="1"/>
              <a:t>그리디</a:t>
            </a:r>
            <a:r>
              <a:rPr lang="ko-KR" altLang="en-US" dirty="0"/>
              <a:t> 알고리즘은 항상 그 순간에 최적이라고 생각되는 것을 선택하면서 풀이해 나가는 것이고</a:t>
            </a:r>
            <a:r>
              <a:rPr lang="en-US" altLang="ko-KR" dirty="0"/>
              <a:t>, </a:t>
            </a:r>
            <a:r>
              <a:rPr lang="ko-KR" altLang="en-US" dirty="0"/>
              <a:t>다이나믹 프로그래밍은 중복된 하위 문제들의 결과를 </a:t>
            </a:r>
            <a:r>
              <a:rPr lang="ko-KR" altLang="en-US" dirty="0" err="1"/>
              <a:t>저장해두었다가</a:t>
            </a:r>
            <a:r>
              <a:rPr lang="ko-KR" altLang="en-US" dirty="0"/>
              <a:t> 풀이해 나간다는 차이가 있음 </a:t>
            </a:r>
            <a:endParaRPr lang="en-US" altLang="ko-KR" dirty="0"/>
          </a:p>
          <a:p>
            <a:pPr lvl="2"/>
            <a:r>
              <a:rPr lang="ko-KR" altLang="en-US" dirty="0"/>
              <a:t>중복되지 않은 문제들은 다이나믹 프로그래밍으로 풀지 않는다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2DF3FD-968C-404F-AB05-D015AD91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40" y="3819155"/>
            <a:ext cx="6303079" cy="24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2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3A94F-EC41-44CF-BCEA-D98C8ABC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다이나믹 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00EF5-20AB-49D3-8A8B-A59E45D93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054C30-E510-40F8-87B8-9F94F17A5E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상향식</a:t>
            </a:r>
            <a:r>
              <a:rPr lang="en-US" altLang="ko-KR" dirty="0"/>
              <a:t>(Bottom-Up) </a:t>
            </a:r>
          </a:p>
          <a:p>
            <a:pPr lvl="1"/>
            <a:r>
              <a:rPr lang="ko-KR" altLang="en-US" dirty="0"/>
              <a:t>더 작은 하위 문제부터 살펴본 다음</a:t>
            </a:r>
            <a:r>
              <a:rPr lang="en-US" altLang="ko-KR" dirty="0"/>
              <a:t>, </a:t>
            </a:r>
            <a:r>
              <a:rPr lang="ko-KR" altLang="en-US" dirty="0"/>
              <a:t>작은 문제의 정답을 이용해 큰 문제의 정답을 풀어나간다</a:t>
            </a:r>
            <a:r>
              <a:rPr lang="en-US" altLang="ko-KR" dirty="0"/>
              <a:t>. </a:t>
            </a:r>
            <a:r>
              <a:rPr lang="ko-KR" altLang="en-US" dirty="0" err="1"/>
              <a:t>타뷸레이션</a:t>
            </a:r>
            <a:r>
              <a:rPr lang="en-US" altLang="ko-KR" dirty="0"/>
              <a:t>(Tabulation)</a:t>
            </a:r>
            <a:r>
              <a:rPr lang="ko-KR" altLang="en-US" dirty="0"/>
              <a:t>이라 부르며</a:t>
            </a:r>
            <a:r>
              <a:rPr lang="en-US" altLang="ko-KR" dirty="0"/>
              <a:t>, </a:t>
            </a:r>
            <a:r>
              <a:rPr lang="ko-KR" altLang="en-US" dirty="0"/>
              <a:t>일반적으로 이 방식만을 다이나믹 프로그래밍으로 지칭하기도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하향식</a:t>
            </a:r>
            <a:r>
              <a:rPr lang="en-US" altLang="ko-KR" dirty="0"/>
              <a:t>(Top-Down) 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하위 문제에 대한 정답을 계산했는지 확인해가며 문제를 자연스러운 방식으로 풀어나간다</a:t>
            </a:r>
            <a:r>
              <a:rPr lang="en-US" altLang="ko-KR" dirty="0"/>
              <a:t>. </a:t>
            </a:r>
            <a:r>
              <a:rPr lang="ko-KR" altLang="en-US" dirty="0"/>
              <a:t>이 방식을 특별히 </a:t>
            </a:r>
            <a:r>
              <a:rPr lang="ko-KR" altLang="en-US" dirty="0" err="1"/>
              <a:t>메모이제이션</a:t>
            </a:r>
            <a:r>
              <a:rPr lang="en-US" altLang="ko-KR" dirty="0"/>
              <a:t>(</a:t>
            </a:r>
            <a:r>
              <a:rPr lang="en-US" altLang="ko-KR" dirty="0" err="1"/>
              <a:t>Memoization</a:t>
            </a:r>
            <a:r>
              <a:rPr lang="en-US" altLang="ko-KR" dirty="0"/>
              <a:t>)</a:t>
            </a:r>
            <a:r>
              <a:rPr lang="ko-KR" altLang="en-US" dirty="0"/>
              <a:t>이라 지칭한다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A4312C-E869-494E-B3E5-01C93C4C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58" y="2443025"/>
            <a:ext cx="2829320" cy="1971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8BA0D2-D40A-4969-A4DF-AB2556569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87" y="2443025"/>
            <a:ext cx="279121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53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ot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 algn="l">
          <a:lnSpc>
            <a:spcPct val="200000"/>
          </a:lnSpc>
          <a:buFont typeface="Arial" panose="020B0604020202020204" pitchFamily="34" charset="0"/>
          <a:buChar char="•"/>
          <a:defRPr sz="11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2216</Words>
  <Application>Microsoft Office PowerPoint</Application>
  <PresentationFormat>와이드스크린</PresentationFormat>
  <Paragraphs>295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Arial</vt:lpstr>
      <vt:lpstr>Cambria Math</vt:lpstr>
      <vt:lpstr>맑은 고딕</vt:lpstr>
      <vt:lpstr>Office 테마</vt:lpstr>
      <vt:lpstr>강화학습  -출처 : 엑셀로 배우는 초입문 - 순환 신경망 강화학습</vt:lpstr>
      <vt:lpstr>강화학습이란? </vt:lpstr>
      <vt:lpstr>강화학습이란?</vt:lpstr>
      <vt:lpstr>강화학습이란</vt:lpstr>
      <vt:lpstr>강화학습이란</vt:lpstr>
      <vt:lpstr>강화학습이란</vt:lpstr>
      <vt:lpstr>강화학습에 필요한 지식들</vt:lpstr>
      <vt:lpstr>다이나믹 프로그래밍</vt:lpstr>
      <vt:lpstr>다이나믹 프로그래밍</vt:lpstr>
      <vt:lpstr>마르코프 특성</vt:lpstr>
      <vt:lpstr>Q학습의 사고방식</vt:lpstr>
      <vt:lpstr>Q학습에 대한 이해</vt:lpstr>
      <vt:lpstr>개미의 행동을 약간 구체적으로...</vt:lpstr>
      <vt:lpstr>냄새가 강한 방향으로...</vt:lpstr>
      <vt:lpstr>greedy 기법으로 개미의 모험심을 표현</vt:lpstr>
      <vt:lpstr>greedy 기법으로 개미의 모험심을 표현</vt:lpstr>
      <vt:lpstr>출구 정보의 갱신</vt:lpstr>
      <vt:lpstr>출구 정보의 갱신</vt:lpstr>
      <vt:lpstr>출구 정보의 갱신</vt:lpstr>
      <vt:lpstr>학습률</vt:lpstr>
      <vt:lpstr>학습률</vt:lpstr>
      <vt:lpstr>Q학습 용어</vt:lpstr>
      <vt:lpstr>Q학습 용어</vt:lpstr>
      <vt:lpstr>Q학습 용어</vt:lpstr>
      <vt:lpstr>Q값의 의미</vt:lpstr>
      <vt:lpstr>Q값의 의미</vt:lpstr>
      <vt:lpstr>Q값의 표와 개미와의 대응</vt:lpstr>
      <vt:lpstr>Q학습의 수식에서 이용되는 기호의 의미</vt:lpstr>
      <vt:lpstr>Q학습의 수식에서 이용되는 기호의 의미</vt:lpstr>
      <vt:lpstr>개미의 동작을 정리</vt:lpstr>
      <vt:lpstr>개미의 동작을 정리</vt:lpstr>
      <vt:lpstr>개미의 동작을 정리</vt:lpstr>
      <vt:lpstr>개미의 동작을 정리</vt:lpstr>
      <vt:lpstr>학습의 종료조건</vt:lpstr>
      <vt:lpstr>엑셀에서 확인하기</vt:lpstr>
      <vt:lpstr>DQN</vt:lpstr>
      <vt:lpstr>DQN의 입출력</vt:lpstr>
      <vt:lpstr>DQN의 비용함수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Q학습의 사고방식</dc:title>
  <dc:creator>서찬웅</dc:creator>
  <cp:lastModifiedBy>G밸리 2강의실</cp:lastModifiedBy>
  <cp:revision>12</cp:revision>
  <dcterms:created xsi:type="dcterms:W3CDTF">2020-12-16T13:25:44Z</dcterms:created>
  <dcterms:modified xsi:type="dcterms:W3CDTF">2024-11-29T00:49:16Z</dcterms:modified>
</cp:coreProperties>
</file>